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7" r:id="rId4"/>
    <p:sldId id="266" r:id="rId5"/>
    <p:sldId id="265" r:id="rId6"/>
    <p:sldId id="264" r:id="rId7"/>
    <p:sldId id="263" r:id="rId8"/>
    <p:sldId id="269" r:id="rId9"/>
    <p:sldId id="262" r:id="rId10"/>
    <p:sldId id="268" r:id="rId11"/>
    <p:sldId id="303" r:id="rId12"/>
    <p:sldId id="304" r:id="rId13"/>
    <p:sldId id="261" r:id="rId14"/>
    <p:sldId id="260" r:id="rId15"/>
    <p:sldId id="259" r:id="rId16"/>
    <p:sldId id="257" r:id="rId17"/>
    <p:sldId id="270" r:id="rId18"/>
    <p:sldId id="271" r:id="rId19"/>
    <p:sldId id="273" r:id="rId20"/>
    <p:sldId id="299" r:id="rId21"/>
    <p:sldId id="300" r:id="rId22"/>
    <p:sldId id="301" r:id="rId23"/>
    <p:sldId id="302" r:id="rId24"/>
    <p:sldId id="279" r:id="rId25"/>
    <p:sldId id="288" r:id="rId26"/>
    <p:sldId id="289" r:id="rId27"/>
    <p:sldId id="290" r:id="rId28"/>
    <p:sldId id="291" r:id="rId29"/>
    <p:sldId id="292" r:id="rId30"/>
    <p:sldId id="293" r:id="rId31"/>
    <p:sldId id="294" r:id="rId32"/>
    <p:sldId id="295" r:id="rId33"/>
    <p:sldId id="296" r:id="rId34"/>
    <p:sldId id="297" r:id="rId35"/>
    <p:sldId id="298" r:id="rId36"/>
    <p:sldId id="287" r:id="rId37"/>
    <p:sldId id="275" r:id="rId38"/>
    <p:sldId id="276"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38" autoAdjust="0"/>
    <p:restoredTop sz="97990" autoAdjust="0"/>
  </p:normalViewPr>
  <p:slideViewPr>
    <p:cSldViewPr>
      <p:cViewPr varScale="1">
        <p:scale>
          <a:sx n="95" d="100"/>
          <a:sy n="95" d="100"/>
        </p:scale>
        <p:origin x="1354" y="5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8D8280-7071-44CA-BAD9-5FC5D56F1C1F}" type="doc">
      <dgm:prSet loTypeId="urn:microsoft.com/office/officeart/2005/8/layout/hProcess9" loCatId="process" qsTypeId="urn:microsoft.com/office/officeart/2005/8/quickstyle/3d1" qsCatId="3D" csTypeId="urn:microsoft.com/office/officeart/2005/8/colors/accent0_1" csCatId="mainScheme" phldr="1"/>
      <dgm:spPr/>
    </dgm:pt>
    <dgm:pt modelId="{39048BE6-232F-45BF-914C-FA391941049A}">
      <dgm:prSet phldrT="[Text]"/>
      <dgm:spPr/>
      <dgm:t>
        <a:bodyPr/>
        <a:lstStyle/>
        <a:p>
          <a:r>
            <a:rPr lang="en-IN" dirty="0">
              <a:latin typeface="Comic Sans MS" pitchFamily="66" charset="0"/>
            </a:rPr>
            <a:t>Detection</a:t>
          </a:r>
        </a:p>
      </dgm:t>
    </dgm:pt>
    <dgm:pt modelId="{043CEE0A-BD82-4DCC-9B22-41DA5BC7E4A4}" type="parTrans" cxnId="{882CFBC2-5225-491C-BF68-DDEB9E84BD10}">
      <dgm:prSet/>
      <dgm:spPr/>
      <dgm:t>
        <a:bodyPr/>
        <a:lstStyle/>
        <a:p>
          <a:endParaRPr lang="en-IN"/>
        </a:p>
      </dgm:t>
    </dgm:pt>
    <dgm:pt modelId="{D29FE934-07E8-4E8F-A265-535F0B93E7C6}" type="sibTrans" cxnId="{882CFBC2-5225-491C-BF68-DDEB9E84BD10}">
      <dgm:prSet/>
      <dgm:spPr/>
      <dgm:t>
        <a:bodyPr/>
        <a:lstStyle/>
        <a:p>
          <a:endParaRPr lang="en-IN"/>
        </a:p>
      </dgm:t>
    </dgm:pt>
    <dgm:pt modelId="{45EEEAC4-D1FB-4975-8C59-9262665C6A8C}">
      <dgm:prSet phldrT="[Text]"/>
      <dgm:spPr/>
      <dgm:t>
        <a:bodyPr/>
        <a:lstStyle/>
        <a:p>
          <a:r>
            <a:rPr lang="en-IN" dirty="0">
              <a:latin typeface="Comic Sans MS" pitchFamily="66" charset="0"/>
            </a:rPr>
            <a:t>Training</a:t>
          </a:r>
        </a:p>
      </dgm:t>
    </dgm:pt>
    <dgm:pt modelId="{61E21D90-DCD0-4723-8FBC-64290030CF04}" type="parTrans" cxnId="{DEFBCEED-DC29-4979-9342-6AC536179A33}">
      <dgm:prSet/>
      <dgm:spPr/>
      <dgm:t>
        <a:bodyPr/>
        <a:lstStyle/>
        <a:p>
          <a:endParaRPr lang="en-IN"/>
        </a:p>
      </dgm:t>
    </dgm:pt>
    <dgm:pt modelId="{371456EA-9B98-4472-8271-85AD5601F11D}" type="sibTrans" cxnId="{DEFBCEED-DC29-4979-9342-6AC536179A33}">
      <dgm:prSet/>
      <dgm:spPr/>
      <dgm:t>
        <a:bodyPr/>
        <a:lstStyle/>
        <a:p>
          <a:endParaRPr lang="en-IN"/>
        </a:p>
      </dgm:t>
    </dgm:pt>
    <dgm:pt modelId="{6A984A29-6FBA-43C6-9AB4-C8EB8964552E}">
      <dgm:prSet phldrT="[Text]" custT="1"/>
      <dgm:spPr/>
      <dgm:t>
        <a:bodyPr/>
        <a:lstStyle/>
        <a:p>
          <a:r>
            <a:rPr lang="en-IN" sz="2000" dirty="0">
              <a:latin typeface="Comic Sans MS" pitchFamily="66" charset="0"/>
            </a:rPr>
            <a:t>Output</a:t>
          </a:r>
          <a:endParaRPr lang="en-IN" sz="2100" dirty="0">
            <a:latin typeface="Comic Sans MS" pitchFamily="66" charset="0"/>
          </a:endParaRPr>
        </a:p>
      </dgm:t>
    </dgm:pt>
    <dgm:pt modelId="{633660CA-8054-48B7-9033-F53640067699}" type="parTrans" cxnId="{BCF07C71-846A-4856-AF36-A320785D570F}">
      <dgm:prSet/>
      <dgm:spPr/>
      <dgm:t>
        <a:bodyPr/>
        <a:lstStyle/>
        <a:p>
          <a:endParaRPr lang="en-IN"/>
        </a:p>
      </dgm:t>
    </dgm:pt>
    <dgm:pt modelId="{5FB717BC-589F-4639-BEEA-E4C5384194D3}" type="sibTrans" cxnId="{BCF07C71-846A-4856-AF36-A320785D570F}">
      <dgm:prSet/>
      <dgm:spPr/>
      <dgm:t>
        <a:bodyPr/>
        <a:lstStyle/>
        <a:p>
          <a:endParaRPr lang="en-IN"/>
        </a:p>
      </dgm:t>
    </dgm:pt>
    <dgm:pt modelId="{7C911A75-6F28-45F2-9B64-BF65C528A021}" type="pres">
      <dgm:prSet presAssocID="{A38D8280-7071-44CA-BAD9-5FC5D56F1C1F}" presName="CompostProcess" presStyleCnt="0">
        <dgm:presLayoutVars>
          <dgm:dir/>
          <dgm:resizeHandles val="exact"/>
        </dgm:presLayoutVars>
      </dgm:prSet>
      <dgm:spPr/>
    </dgm:pt>
    <dgm:pt modelId="{BBB010E0-1D07-4FE1-B946-A6FF1F215D05}" type="pres">
      <dgm:prSet presAssocID="{A38D8280-7071-44CA-BAD9-5FC5D56F1C1F}" presName="arrow" presStyleLbl="bgShp" presStyleIdx="0" presStyleCnt="1"/>
      <dgm:spPr/>
    </dgm:pt>
    <dgm:pt modelId="{899D39BA-A48D-48BD-BC72-546683EB73AE}" type="pres">
      <dgm:prSet presAssocID="{A38D8280-7071-44CA-BAD9-5FC5D56F1C1F}" presName="linearProcess" presStyleCnt="0"/>
      <dgm:spPr/>
    </dgm:pt>
    <dgm:pt modelId="{A7E85976-EF20-4A80-9A3F-700C0E10E125}" type="pres">
      <dgm:prSet presAssocID="{39048BE6-232F-45BF-914C-FA391941049A}" presName="textNode" presStyleLbl="node1" presStyleIdx="0" presStyleCnt="3">
        <dgm:presLayoutVars>
          <dgm:bulletEnabled val="1"/>
        </dgm:presLayoutVars>
      </dgm:prSet>
      <dgm:spPr/>
    </dgm:pt>
    <dgm:pt modelId="{687DDC19-A643-4C71-B2FE-ADD4E5D39D5C}" type="pres">
      <dgm:prSet presAssocID="{D29FE934-07E8-4E8F-A265-535F0B93E7C6}" presName="sibTrans" presStyleCnt="0"/>
      <dgm:spPr/>
    </dgm:pt>
    <dgm:pt modelId="{C9FD433A-44F4-46DD-85B1-CC9AE2012367}" type="pres">
      <dgm:prSet presAssocID="{45EEEAC4-D1FB-4975-8C59-9262665C6A8C}" presName="textNode" presStyleLbl="node1" presStyleIdx="1" presStyleCnt="3">
        <dgm:presLayoutVars>
          <dgm:bulletEnabled val="1"/>
        </dgm:presLayoutVars>
      </dgm:prSet>
      <dgm:spPr/>
    </dgm:pt>
    <dgm:pt modelId="{97276B08-9091-41DD-82D9-DDDA53F3E003}" type="pres">
      <dgm:prSet presAssocID="{371456EA-9B98-4472-8271-85AD5601F11D}" presName="sibTrans" presStyleCnt="0"/>
      <dgm:spPr/>
    </dgm:pt>
    <dgm:pt modelId="{42624259-A347-4905-9C18-8C74A1C0268D}" type="pres">
      <dgm:prSet presAssocID="{6A984A29-6FBA-43C6-9AB4-C8EB8964552E}" presName="textNode" presStyleLbl="node1" presStyleIdx="2" presStyleCnt="3">
        <dgm:presLayoutVars>
          <dgm:bulletEnabled val="1"/>
        </dgm:presLayoutVars>
      </dgm:prSet>
      <dgm:spPr/>
    </dgm:pt>
  </dgm:ptLst>
  <dgm:cxnLst>
    <dgm:cxn modelId="{14393108-7F9D-46D7-BB0E-EBA7EA0FA11F}" type="presOf" srcId="{A38D8280-7071-44CA-BAD9-5FC5D56F1C1F}" destId="{7C911A75-6F28-45F2-9B64-BF65C528A021}" srcOrd="0" destOrd="0" presId="urn:microsoft.com/office/officeart/2005/8/layout/hProcess9"/>
    <dgm:cxn modelId="{BCF07C71-846A-4856-AF36-A320785D570F}" srcId="{A38D8280-7071-44CA-BAD9-5FC5D56F1C1F}" destId="{6A984A29-6FBA-43C6-9AB4-C8EB8964552E}" srcOrd="2" destOrd="0" parTransId="{633660CA-8054-48B7-9033-F53640067699}" sibTransId="{5FB717BC-589F-4639-BEEA-E4C5384194D3}"/>
    <dgm:cxn modelId="{F230725A-95D2-4090-A261-3940980145F2}" type="presOf" srcId="{6A984A29-6FBA-43C6-9AB4-C8EB8964552E}" destId="{42624259-A347-4905-9C18-8C74A1C0268D}" srcOrd="0" destOrd="0" presId="urn:microsoft.com/office/officeart/2005/8/layout/hProcess9"/>
    <dgm:cxn modelId="{882CFBC2-5225-491C-BF68-DDEB9E84BD10}" srcId="{A38D8280-7071-44CA-BAD9-5FC5D56F1C1F}" destId="{39048BE6-232F-45BF-914C-FA391941049A}" srcOrd="0" destOrd="0" parTransId="{043CEE0A-BD82-4DCC-9B22-41DA5BC7E4A4}" sibTransId="{D29FE934-07E8-4E8F-A265-535F0B93E7C6}"/>
    <dgm:cxn modelId="{7C3ED5D9-0C71-4CCF-8E30-81D87E72DB9B}" type="presOf" srcId="{39048BE6-232F-45BF-914C-FA391941049A}" destId="{A7E85976-EF20-4A80-9A3F-700C0E10E125}" srcOrd="0" destOrd="0" presId="urn:microsoft.com/office/officeart/2005/8/layout/hProcess9"/>
    <dgm:cxn modelId="{DEFBCEED-DC29-4979-9342-6AC536179A33}" srcId="{A38D8280-7071-44CA-BAD9-5FC5D56F1C1F}" destId="{45EEEAC4-D1FB-4975-8C59-9262665C6A8C}" srcOrd="1" destOrd="0" parTransId="{61E21D90-DCD0-4723-8FBC-64290030CF04}" sibTransId="{371456EA-9B98-4472-8271-85AD5601F11D}"/>
    <dgm:cxn modelId="{1383EEFA-1F35-4D27-BB3F-DFD3BD9F81B2}" type="presOf" srcId="{45EEEAC4-D1FB-4975-8C59-9262665C6A8C}" destId="{C9FD433A-44F4-46DD-85B1-CC9AE2012367}" srcOrd="0" destOrd="0" presId="urn:microsoft.com/office/officeart/2005/8/layout/hProcess9"/>
    <dgm:cxn modelId="{2250C60E-81EA-4E82-BECC-635A5457C943}" type="presParOf" srcId="{7C911A75-6F28-45F2-9B64-BF65C528A021}" destId="{BBB010E0-1D07-4FE1-B946-A6FF1F215D05}" srcOrd="0" destOrd="0" presId="urn:microsoft.com/office/officeart/2005/8/layout/hProcess9"/>
    <dgm:cxn modelId="{30F560D1-2EB7-451F-AE14-794C8A19A409}" type="presParOf" srcId="{7C911A75-6F28-45F2-9B64-BF65C528A021}" destId="{899D39BA-A48D-48BD-BC72-546683EB73AE}" srcOrd="1" destOrd="0" presId="urn:microsoft.com/office/officeart/2005/8/layout/hProcess9"/>
    <dgm:cxn modelId="{9BF228F4-CE83-42D3-8B7F-BA36AA846D96}" type="presParOf" srcId="{899D39BA-A48D-48BD-BC72-546683EB73AE}" destId="{A7E85976-EF20-4A80-9A3F-700C0E10E125}" srcOrd="0" destOrd="0" presId="urn:microsoft.com/office/officeart/2005/8/layout/hProcess9"/>
    <dgm:cxn modelId="{C97413B1-DFA4-4253-9FD7-2011404191CC}" type="presParOf" srcId="{899D39BA-A48D-48BD-BC72-546683EB73AE}" destId="{687DDC19-A643-4C71-B2FE-ADD4E5D39D5C}" srcOrd="1" destOrd="0" presId="urn:microsoft.com/office/officeart/2005/8/layout/hProcess9"/>
    <dgm:cxn modelId="{BAB17B86-18B2-4D9D-AC6B-42F602685995}" type="presParOf" srcId="{899D39BA-A48D-48BD-BC72-546683EB73AE}" destId="{C9FD433A-44F4-46DD-85B1-CC9AE2012367}" srcOrd="2" destOrd="0" presId="urn:microsoft.com/office/officeart/2005/8/layout/hProcess9"/>
    <dgm:cxn modelId="{19FFD482-3690-495C-A2D8-8B57CEB92D5B}" type="presParOf" srcId="{899D39BA-A48D-48BD-BC72-546683EB73AE}" destId="{97276B08-9091-41DD-82D9-DDDA53F3E003}" srcOrd="3" destOrd="0" presId="urn:microsoft.com/office/officeart/2005/8/layout/hProcess9"/>
    <dgm:cxn modelId="{1E56BF94-3CD1-466F-8801-27312FFAB7A6}" type="presParOf" srcId="{899D39BA-A48D-48BD-BC72-546683EB73AE}" destId="{42624259-A347-4905-9C18-8C74A1C0268D}" srcOrd="4"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B010E0-1D07-4FE1-B946-A6FF1F215D05}">
      <dsp:nvSpPr>
        <dsp:cNvPr id="0" name=""/>
        <dsp:cNvSpPr/>
      </dsp:nvSpPr>
      <dsp:spPr>
        <a:xfrm>
          <a:off x="300037" y="0"/>
          <a:ext cx="3400425" cy="1193800"/>
        </a:xfrm>
        <a:prstGeom prst="rightArrow">
          <a:avLst/>
        </a:prstGeom>
        <a:gradFill rotWithShape="0">
          <a:gsLst>
            <a:gs pos="0">
              <a:schemeClr val="dk1">
                <a:tint val="40000"/>
                <a:hueOff val="0"/>
                <a:satOff val="0"/>
                <a:lumOff val="0"/>
                <a:alphaOff val="0"/>
                <a:shade val="51000"/>
                <a:satMod val="130000"/>
              </a:schemeClr>
            </a:gs>
            <a:gs pos="80000">
              <a:schemeClr val="dk1">
                <a:tint val="40000"/>
                <a:hueOff val="0"/>
                <a:satOff val="0"/>
                <a:lumOff val="0"/>
                <a:alphaOff val="0"/>
                <a:shade val="93000"/>
                <a:satMod val="130000"/>
              </a:schemeClr>
            </a:gs>
            <a:gs pos="100000">
              <a:schemeClr val="dk1">
                <a:tint val="40000"/>
                <a:hueOff val="0"/>
                <a:satOff val="0"/>
                <a:lumOff val="0"/>
                <a:alphaOff val="0"/>
                <a:shade val="94000"/>
                <a:satMod val="135000"/>
              </a:schemeClr>
            </a:gs>
          </a:gsLst>
          <a:lin ang="162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A7E85976-EF20-4A80-9A3F-700C0E10E125}">
      <dsp:nvSpPr>
        <dsp:cNvPr id="0" name=""/>
        <dsp:cNvSpPr/>
      </dsp:nvSpPr>
      <dsp:spPr>
        <a:xfrm>
          <a:off x="4297" y="358140"/>
          <a:ext cx="1287660" cy="477520"/>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latin typeface="Comic Sans MS" pitchFamily="66" charset="0"/>
            </a:rPr>
            <a:t>Detection</a:t>
          </a:r>
        </a:p>
      </dsp:txBody>
      <dsp:txXfrm>
        <a:off x="27608" y="381451"/>
        <a:ext cx="1241038" cy="430898"/>
      </dsp:txXfrm>
    </dsp:sp>
    <dsp:sp modelId="{C9FD433A-44F4-46DD-85B1-CC9AE2012367}">
      <dsp:nvSpPr>
        <dsp:cNvPr id="0" name=""/>
        <dsp:cNvSpPr/>
      </dsp:nvSpPr>
      <dsp:spPr>
        <a:xfrm>
          <a:off x="1356419" y="358140"/>
          <a:ext cx="1287660" cy="477520"/>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latin typeface="Comic Sans MS" pitchFamily="66" charset="0"/>
            </a:rPr>
            <a:t>Training</a:t>
          </a:r>
        </a:p>
      </dsp:txBody>
      <dsp:txXfrm>
        <a:off x="1379730" y="381451"/>
        <a:ext cx="1241038" cy="430898"/>
      </dsp:txXfrm>
    </dsp:sp>
    <dsp:sp modelId="{42624259-A347-4905-9C18-8C74A1C0268D}">
      <dsp:nvSpPr>
        <dsp:cNvPr id="0" name=""/>
        <dsp:cNvSpPr/>
      </dsp:nvSpPr>
      <dsp:spPr>
        <a:xfrm>
          <a:off x="2708541" y="358140"/>
          <a:ext cx="1287660" cy="477520"/>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latin typeface="Comic Sans MS" pitchFamily="66" charset="0"/>
            </a:rPr>
            <a:t>Output</a:t>
          </a:r>
          <a:endParaRPr lang="en-IN" sz="2100" kern="1200" dirty="0">
            <a:latin typeface="Comic Sans MS" pitchFamily="66" charset="0"/>
          </a:endParaRPr>
        </a:p>
      </dsp:txBody>
      <dsp:txXfrm>
        <a:off x="2731852" y="381451"/>
        <a:ext cx="1241038" cy="43089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7/9/2021</a:t>
            </a:fld>
            <a:endParaRPr lang="en-US" dirty="0"/>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7.jpe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8.jpe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8.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new.jpg"/>
          <p:cNvPicPr>
            <a:picLocks noChangeAspect="1"/>
          </p:cNvPicPr>
          <p:nvPr/>
        </p:nvPicPr>
        <p:blipFill>
          <a:blip r:embed="rId2"/>
          <a:srcRect l="1984" t="-1764" r="7746"/>
          <a:stretch>
            <a:fillRect/>
          </a:stretch>
        </p:blipFill>
        <p:spPr>
          <a:xfrm>
            <a:off x="490849" y="495000"/>
            <a:ext cx="8162302" cy="58680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12" name="Picture 11" descr="circle-cropped (3).png"/>
          <p:cNvPicPr>
            <a:picLocks noChangeAspect="1"/>
          </p:cNvPicPr>
          <p:nvPr/>
        </p:nvPicPr>
        <p:blipFill>
          <a:blip r:embed="rId3" cstate="print">
            <a:lum bright="-70000" contrast="-80000"/>
          </a:blip>
          <a:stretch>
            <a:fillRect/>
          </a:stretch>
        </p:blipFill>
        <p:spPr>
          <a:xfrm>
            <a:off x="3190500" y="2047500"/>
            <a:ext cx="2763000" cy="2763000"/>
          </a:xfrm>
          <a:prstGeom prst="rect">
            <a:avLst/>
          </a:prstGeom>
        </p:spPr>
      </p:pic>
      <p:sp>
        <p:nvSpPr>
          <p:cNvPr id="14" name="TextBox 13"/>
          <p:cNvSpPr txBox="1"/>
          <p:nvPr/>
        </p:nvSpPr>
        <p:spPr>
          <a:xfrm>
            <a:off x="1828800" y="1337608"/>
            <a:ext cx="6091732" cy="2062103"/>
          </a:xfrm>
          <a:prstGeom prst="rect">
            <a:avLst/>
          </a:prstGeom>
          <a:noFill/>
        </p:spPr>
        <p:txBody>
          <a:bodyPr wrap="none" rtlCol="0" anchor="ctr">
            <a:spAutoFit/>
          </a:bodyPr>
          <a:lstStyle/>
          <a:p>
            <a:pPr algn="ctr"/>
            <a:r>
              <a:rPr lang="en-US" sz="3600" dirty="0">
                <a:solidFill>
                  <a:schemeClr val="bg1"/>
                </a:solidFill>
                <a:latin typeface="Monotype Corsiva" pitchFamily="66" charset="0"/>
                <a:cs typeface="Times New Roman" pitchFamily="18" charset="0"/>
              </a:rPr>
              <a:t>Music Recommendation Application</a:t>
            </a:r>
          </a:p>
          <a:p>
            <a:pPr algn="ctr"/>
            <a:r>
              <a:rPr lang="en-US" sz="2800" dirty="0">
                <a:solidFill>
                  <a:schemeClr val="bg1"/>
                </a:solidFill>
                <a:latin typeface="Monotype Corsiva" pitchFamily="66" charset="0"/>
                <a:cs typeface="Times New Roman" pitchFamily="18" charset="0"/>
              </a:rPr>
              <a:t>Based on Facial Expressions</a:t>
            </a:r>
          </a:p>
          <a:p>
            <a:pPr algn="ctr"/>
            <a:endParaRPr lang="en-US" sz="2800" dirty="0">
              <a:solidFill>
                <a:schemeClr val="bg1"/>
              </a:solidFill>
              <a:latin typeface="Monotype Corsiva" pitchFamily="66" charset="0"/>
              <a:cs typeface="Times New Roman" pitchFamily="18" charset="0"/>
            </a:endParaRPr>
          </a:p>
          <a:p>
            <a:pPr algn="ctr"/>
            <a:r>
              <a:rPr lang="en-US" sz="3600" dirty="0">
                <a:solidFill>
                  <a:schemeClr val="bg1"/>
                </a:solidFill>
                <a:latin typeface="Monotype Corsiva" pitchFamily="66" charset="0"/>
                <a:cs typeface="Times New Roman" pitchFamily="18" charset="0"/>
              </a:rPr>
              <a:t>Review</a:t>
            </a:r>
            <a:endParaRPr lang="en-IN" sz="3200" dirty="0">
              <a:solidFill>
                <a:schemeClr val="bg1"/>
              </a:solidFill>
              <a:latin typeface="Monotype Corsiva" pitchFamily="66" charset="0"/>
              <a:cs typeface="Times New Roman" pitchFamily="18" charset="0"/>
            </a:endParaRPr>
          </a:p>
        </p:txBody>
      </p:sp>
      <p:sp>
        <p:nvSpPr>
          <p:cNvPr id="15" name="TextBox 14"/>
          <p:cNvSpPr txBox="1"/>
          <p:nvPr/>
        </p:nvSpPr>
        <p:spPr>
          <a:xfrm>
            <a:off x="1219200" y="3962400"/>
            <a:ext cx="6324601" cy="1862048"/>
          </a:xfrm>
          <a:prstGeom prst="rect">
            <a:avLst/>
          </a:prstGeom>
          <a:noFill/>
        </p:spPr>
        <p:txBody>
          <a:bodyPr wrap="square" rtlCol="0">
            <a:spAutoFit/>
          </a:bodyPr>
          <a:lstStyle/>
          <a:p>
            <a:pPr algn="r"/>
            <a:r>
              <a:rPr lang="en-US" dirty="0">
                <a:solidFill>
                  <a:schemeClr val="bg1"/>
                </a:solidFill>
                <a:latin typeface="Baskerville Old Face" pitchFamily="18" charset="0"/>
              </a:rPr>
              <a:t>Under the guidance of Ms MD ARSHA SULTHANA</a:t>
            </a:r>
          </a:p>
          <a:p>
            <a:pPr algn="r"/>
            <a:endParaRPr lang="en-US" sz="1400" dirty="0">
              <a:solidFill>
                <a:schemeClr val="bg1"/>
              </a:solidFill>
              <a:latin typeface="Baskerville Old Face" pitchFamily="18" charset="0"/>
            </a:endParaRPr>
          </a:p>
          <a:p>
            <a:pPr algn="r"/>
            <a:r>
              <a:rPr lang="en-US" dirty="0">
                <a:solidFill>
                  <a:schemeClr val="bg1"/>
                </a:solidFill>
                <a:latin typeface="Baskerville Old Face" pitchFamily="18" charset="0"/>
              </a:rPr>
              <a:t> Batch  9</a:t>
            </a:r>
          </a:p>
          <a:p>
            <a:pPr algn="r"/>
            <a:endParaRPr lang="en-US" sz="1050" dirty="0">
              <a:solidFill>
                <a:schemeClr val="bg1"/>
              </a:solidFill>
              <a:latin typeface="Baskerville Old Face" pitchFamily="18" charset="0"/>
            </a:endParaRPr>
          </a:p>
          <a:p>
            <a:pPr algn="r"/>
            <a:r>
              <a:rPr lang="en-US" dirty="0">
                <a:solidFill>
                  <a:schemeClr val="bg1"/>
                </a:solidFill>
                <a:latin typeface="Baskerville Old Face" pitchFamily="18" charset="0"/>
              </a:rPr>
              <a:t>17HP1A0583</a:t>
            </a:r>
            <a:endParaRPr lang="en-IN" dirty="0">
              <a:solidFill>
                <a:schemeClr val="bg1"/>
              </a:solidFill>
              <a:latin typeface="Baskerville Old Face" pitchFamily="18" charset="0"/>
            </a:endParaRPr>
          </a:p>
          <a:p>
            <a:pPr algn="r"/>
            <a:r>
              <a:rPr lang="en-US" dirty="0">
                <a:solidFill>
                  <a:schemeClr val="bg1"/>
                </a:solidFill>
                <a:latin typeface="Baskerville Old Face" pitchFamily="18" charset="0"/>
              </a:rPr>
              <a:t>17HP1A0561</a:t>
            </a:r>
            <a:endParaRPr lang="en-IN" dirty="0">
              <a:solidFill>
                <a:schemeClr val="bg1"/>
              </a:solidFill>
              <a:latin typeface="Baskerville Old Face" pitchFamily="18" charset="0"/>
            </a:endParaRPr>
          </a:p>
          <a:p>
            <a:pPr algn="r"/>
            <a:r>
              <a:rPr lang="en-US" dirty="0">
                <a:solidFill>
                  <a:schemeClr val="bg1"/>
                </a:solidFill>
                <a:latin typeface="Baskerville Old Face" pitchFamily="18" charset="0"/>
              </a:rPr>
              <a:t>17HP1A0571</a:t>
            </a:r>
            <a:endParaRPr lang="en-IN" dirty="0">
              <a:solidFill>
                <a:schemeClr val="bg1"/>
              </a:solidFill>
              <a:latin typeface="Baskerville Old Face"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new.jpg"/>
          <p:cNvPicPr>
            <a:picLocks noChangeAspect="1"/>
          </p:cNvPicPr>
          <p:nvPr/>
        </p:nvPicPr>
        <p:blipFill>
          <a:blip r:embed="rId2"/>
          <a:srcRect l="1984" t="-1764" r="7746"/>
          <a:stretch>
            <a:fillRect/>
          </a:stretch>
        </p:blipFill>
        <p:spPr>
          <a:xfrm>
            <a:off x="490849" y="495000"/>
            <a:ext cx="8162302" cy="58680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12" name="Picture 11" descr="circle-cropped (3).png"/>
          <p:cNvPicPr>
            <a:picLocks noChangeAspect="1"/>
          </p:cNvPicPr>
          <p:nvPr/>
        </p:nvPicPr>
        <p:blipFill>
          <a:blip r:embed="rId3" cstate="print">
            <a:lum bright="-70000" contrast="-80000"/>
          </a:blip>
          <a:stretch>
            <a:fillRect/>
          </a:stretch>
        </p:blipFill>
        <p:spPr>
          <a:xfrm>
            <a:off x="3190500" y="2047500"/>
            <a:ext cx="2763000" cy="2763000"/>
          </a:xfrm>
          <a:prstGeom prst="rect">
            <a:avLst/>
          </a:prstGeom>
        </p:spPr>
      </p:pic>
      <p:sp>
        <p:nvSpPr>
          <p:cNvPr id="4" name="TextBox 3"/>
          <p:cNvSpPr txBox="1"/>
          <p:nvPr/>
        </p:nvSpPr>
        <p:spPr>
          <a:xfrm>
            <a:off x="2664632" y="228600"/>
            <a:ext cx="4211410"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Data Set(happy)</a:t>
            </a:r>
          </a:p>
        </p:txBody>
      </p:sp>
      <p:pic>
        <p:nvPicPr>
          <p:cNvPr id="3" name="Picture 2">
            <a:extLst>
              <a:ext uri="{FF2B5EF4-FFF2-40B4-BE49-F238E27FC236}">
                <a16:creationId xmlns:a16="http://schemas.microsoft.com/office/drawing/2014/main" id="{7782DF1D-BBB7-4824-BF8F-CC14893947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184" y="1600200"/>
            <a:ext cx="8162302" cy="51435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C9527-8B09-4D7C-BD32-8E1AB53025F7}"/>
              </a:ext>
            </a:extLst>
          </p:cNvPr>
          <p:cNvSpPr>
            <a:spLocks noGrp="1"/>
          </p:cNvSpPr>
          <p:nvPr>
            <p:ph type="title"/>
          </p:nvPr>
        </p:nvSpPr>
        <p:spPr/>
        <p:txBody>
          <a:bodyPr/>
          <a:lstStyle/>
          <a:p>
            <a:r>
              <a:rPr lang="en-IN" dirty="0">
                <a:solidFill>
                  <a:schemeClr val="bg1"/>
                </a:solidFill>
                <a:latin typeface="Monotype Corsiva" panose="03010101010201010101" pitchFamily="66" charset="0"/>
              </a:rPr>
              <a:t>(sad)</a:t>
            </a:r>
          </a:p>
        </p:txBody>
      </p:sp>
      <p:pic>
        <p:nvPicPr>
          <p:cNvPr id="5" name="Content Placeholder 4">
            <a:extLst>
              <a:ext uri="{FF2B5EF4-FFF2-40B4-BE49-F238E27FC236}">
                <a16:creationId xmlns:a16="http://schemas.microsoft.com/office/drawing/2014/main" id="{9698B686-5C08-4EE3-B2BF-D9A978782B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2728" y="1676400"/>
            <a:ext cx="8046156" cy="4525963"/>
          </a:xfrm>
        </p:spPr>
      </p:pic>
    </p:spTree>
    <p:extLst>
      <p:ext uri="{BB962C8B-B14F-4D97-AF65-F5344CB8AC3E}">
        <p14:creationId xmlns:p14="http://schemas.microsoft.com/office/powerpoint/2010/main" val="779962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82E72-18D1-4427-8230-2CDD8DF0C186}"/>
              </a:ext>
            </a:extLst>
          </p:cNvPr>
          <p:cNvSpPr>
            <a:spLocks noGrp="1"/>
          </p:cNvSpPr>
          <p:nvPr>
            <p:ph type="title"/>
          </p:nvPr>
        </p:nvSpPr>
        <p:spPr/>
        <p:txBody>
          <a:bodyPr/>
          <a:lstStyle/>
          <a:p>
            <a:r>
              <a:rPr lang="en-IN" dirty="0">
                <a:solidFill>
                  <a:schemeClr val="bg1"/>
                </a:solidFill>
                <a:latin typeface="Monotype Corsiva" panose="03010101010201010101" pitchFamily="66" charset="0"/>
              </a:rPr>
              <a:t>(angry)</a:t>
            </a:r>
          </a:p>
        </p:txBody>
      </p:sp>
      <p:pic>
        <p:nvPicPr>
          <p:cNvPr id="5" name="Content Placeholder 4">
            <a:extLst>
              <a:ext uri="{FF2B5EF4-FFF2-40B4-BE49-F238E27FC236}">
                <a16:creationId xmlns:a16="http://schemas.microsoft.com/office/drawing/2014/main" id="{DB53A606-7F39-422E-930B-1E2078EF71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922" y="1600200"/>
            <a:ext cx="8046156" cy="4525963"/>
          </a:xfrm>
        </p:spPr>
      </p:pic>
    </p:spTree>
    <p:extLst>
      <p:ext uri="{BB962C8B-B14F-4D97-AF65-F5344CB8AC3E}">
        <p14:creationId xmlns:p14="http://schemas.microsoft.com/office/powerpoint/2010/main" val="3052262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new.jpg"/>
          <p:cNvPicPr>
            <a:picLocks noChangeAspect="1"/>
          </p:cNvPicPr>
          <p:nvPr/>
        </p:nvPicPr>
        <p:blipFill>
          <a:blip r:embed="rId2"/>
          <a:srcRect l="1984" t="-1764" r="7746"/>
          <a:stretch>
            <a:fillRect/>
          </a:stretch>
        </p:blipFill>
        <p:spPr>
          <a:xfrm>
            <a:off x="490849" y="495000"/>
            <a:ext cx="8162302" cy="58680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12" name="Picture 11" descr="circle-cropped (3).png"/>
          <p:cNvPicPr>
            <a:picLocks noChangeAspect="1"/>
          </p:cNvPicPr>
          <p:nvPr/>
        </p:nvPicPr>
        <p:blipFill>
          <a:blip r:embed="rId3" cstate="print">
            <a:lum bright="-70000" contrast="-80000"/>
          </a:blip>
          <a:stretch>
            <a:fillRect/>
          </a:stretch>
        </p:blipFill>
        <p:spPr>
          <a:xfrm>
            <a:off x="3190500" y="2047500"/>
            <a:ext cx="2763000" cy="2763000"/>
          </a:xfrm>
          <a:prstGeom prst="rect">
            <a:avLst/>
          </a:prstGeom>
        </p:spPr>
      </p:pic>
      <p:sp>
        <p:nvSpPr>
          <p:cNvPr id="5" name="TextBox 4"/>
          <p:cNvSpPr txBox="1"/>
          <p:nvPr/>
        </p:nvSpPr>
        <p:spPr>
          <a:xfrm>
            <a:off x="2346085" y="152400"/>
            <a:ext cx="4588115"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Use case Diagram</a:t>
            </a:r>
          </a:p>
        </p:txBody>
      </p:sp>
      <p:pic>
        <p:nvPicPr>
          <p:cNvPr id="6" name="Picture 5" descr="uc.png"/>
          <p:cNvPicPr>
            <a:picLocks noChangeAspect="1"/>
          </p:cNvPicPr>
          <p:nvPr/>
        </p:nvPicPr>
        <p:blipFill>
          <a:blip r:embed="rId4"/>
          <a:srcRect l="8754" t="34375" r="35269" b="15625"/>
          <a:stretch>
            <a:fillRect/>
          </a:stretch>
        </p:blipFill>
        <p:spPr>
          <a:xfrm rot="5400000">
            <a:off x="2375376" y="439239"/>
            <a:ext cx="4769463" cy="602458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new.jpg"/>
          <p:cNvPicPr>
            <a:picLocks noChangeAspect="1"/>
          </p:cNvPicPr>
          <p:nvPr/>
        </p:nvPicPr>
        <p:blipFill>
          <a:blip r:embed="rId2"/>
          <a:srcRect l="1984" t="-1764" r="7746"/>
          <a:stretch>
            <a:fillRect/>
          </a:stretch>
        </p:blipFill>
        <p:spPr>
          <a:xfrm>
            <a:off x="490849" y="495000"/>
            <a:ext cx="8162302" cy="58680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12" name="Picture 11" descr="circle-cropped (3).png"/>
          <p:cNvPicPr>
            <a:picLocks noChangeAspect="1"/>
          </p:cNvPicPr>
          <p:nvPr/>
        </p:nvPicPr>
        <p:blipFill>
          <a:blip r:embed="rId3" cstate="print">
            <a:lum bright="-70000" contrast="-80000"/>
          </a:blip>
          <a:stretch>
            <a:fillRect/>
          </a:stretch>
        </p:blipFill>
        <p:spPr>
          <a:xfrm>
            <a:off x="3190500" y="2047500"/>
            <a:ext cx="2763000" cy="2763000"/>
          </a:xfrm>
          <a:prstGeom prst="rect">
            <a:avLst/>
          </a:prstGeom>
        </p:spPr>
      </p:pic>
      <p:sp>
        <p:nvSpPr>
          <p:cNvPr id="4" name="TextBox 3"/>
          <p:cNvSpPr txBox="1"/>
          <p:nvPr/>
        </p:nvSpPr>
        <p:spPr>
          <a:xfrm>
            <a:off x="2241875" y="143470"/>
            <a:ext cx="4660250"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Sequence Diagram</a:t>
            </a:r>
          </a:p>
        </p:txBody>
      </p:sp>
      <p:pic>
        <p:nvPicPr>
          <p:cNvPr id="5" name="Picture 4" descr="sequence-1.png"/>
          <p:cNvPicPr>
            <a:picLocks noChangeAspect="1"/>
          </p:cNvPicPr>
          <p:nvPr/>
        </p:nvPicPr>
        <p:blipFill>
          <a:blip r:embed="rId4"/>
          <a:srcRect l="14951" t="28124" r="6862" b="15625"/>
          <a:stretch>
            <a:fillRect/>
          </a:stretch>
        </p:blipFill>
        <p:spPr>
          <a:xfrm rot="5400000">
            <a:off x="1869810" y="1031570"/>
            <a:ext cx="5633020" cy="57150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new.jpg"/>
          <p:cNvPicPr>
            <a:picLocks noChangeAspect="1"/>
          </p:cNvPicPr>
          <p:nvPr/>
        </p:nvPicPr>
        <p:blipFill>
          <a:blip r:embed="rId2"/>
          <a:srcRect l="1984" t="-1764" r="7746"/>
          <a:stretch>
            <a:fillRect/>
          </a:stretch>
        </p:blipFill>
        <p:spPr>
          <a:xfrm>
            <a:off x="490849" y="495000"/>
            <a:ext cx="8162302" cy="58680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12" name="Picture 11" descr="circle-cropped (3).png"/>
          <p:cNvPicPr>
            <a:picLocks noChangeAspect="1"/>
          </p:cNvPicPr>
          <p:nvPr/>
        </p:nvPicPr>
        <p:blipFill>
          <a:blip r:embed="rId3" cstate="print">
            <a:lum bright="-70000" contrast="-80000"/>
          </a:blip>
          <a:stretch>
            <a:fillRect/>
          </a:stretch>
        </p:blipFill>
        <p:spPr>
          <a:xfrm>
            <a:off x="3190500" y="2047500"/>
            <a:ext cx="2763000" cy="2763000"/>
          </a:xfrm>
          <a:prstGeom prst="rect">
            <a:avLst/>
          </a:prstGeom>
        </p:spPr>
      </p:pic>
      <p:sp>
        <p:nvSpPr>
          <p:cNvPr id="4" name="TextBox 3"/>
          <p:cNvSpPr txBox="1"/>
          <p:nvPr/>
        </p:nvSpPr>
        <p:spPr>
          <a:xfrm>
            <a:off x="2700334" y="143470"/>
            <a:ext cx="3743333"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Class Diagram</a:t>
            </a:r>
          </a:p>
        </p:txBody>
      </p:sp>
      <p:pic>
        <p:nvPicPr>
          <p:cNvPr id="5" name="Picture 4" descr="class-diagram-1.png"/>
          <p:cNvPicPr>
            <a:picLocks noChangeAspect="1"/>
          </p:cNvPicPr>
          <p:nvPr/>
        </p:nvPicPr>
        <p:blipFill>
          <a:blip r:embed="rId4"/>
          <a:srcRect l="10907" t="15625" r="27083" b="6250"/>
          <a:stretch>
            <a:fillRect/>
          </a:stretch>
        </p:blipFill>
        <p:spPr>
          <a:xfrm rot="5400000">
            <a:off x="2484661" y="517763"/>
            <a:ext cx="4433902" cy="598917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new.jpg"/>
          <p:cNvPicPr>
            <a:picLocks noChangeAspect="1"/>
          </p:cNvPicPr>
          <p:nvPr/>
        </p:nvPicPr>
        <p:blipFill>
          <a:blip r:embed="rId2"/>
          <a:srcRect l="1984" t="-1764" r="7746"/>
          <a:stretch>
            <a:fillRect/>
          </a:stretch>
        </p:blipFill>
        <p:spPr>
          <a:xfrm>
            <a:off x="490849" y="495000"/>
            <a:ext cx="8162302" cy="58680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12" name="Picture 11" descr="circle-cropped (3).png"/>
          <p:cNvPicPr>
            <a:picLocks noChangeAspect="1"/>
          </p:cNvPicPr>
          <p:nvPr/>
        </p:nvPicPr>
        <p:blipFill>
          <a:blip r:embed="rId3" cstate="print">
            <a:lum bright="-70000" contrast="-80000"/>
          </a:blip>
          <a:stretch>
            <a:fillRect/>
          </a:stretch>
        </p:blipFill>
        <p:spPr>
          <a:xfrm>
            <a:off x="3190500" y="2047500"/>
            <a:ext cx="2763000" cy="2763000"/>
          </a:xfrm>
          <a:prstGeom prst="rect">
            <a:avLst/>
          </a:prstGeom>
        </p:spPr>
      </p:pic>
      <p:sp>
        <p:nvSpPr>
          <p:cNvPr id="4" name="TextBox 3"/>
          <p:cNvSpPr txBox="1"/>
          <p:nvPr/>
        </p:nvSpPr>
        <p:spPr>
          <a:xfrm>
            <a:off x="2318819" y="143470"/>
            <a:ext cx="4506362"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Activity Diagram</a:t>
            </a:r>
          </a:p>
        </p:txBody>
      </p:sp>
      <p:pic>
        <p:nvPicPr>
          <p:cNvPr id="5" name="Picture 4" descr="activity-1.png"/>
          <p:cNvPicPr>
            <a:picLocks noChangeAspect="1"/>
          </p:cNvPicPr>
          <p:nvPr/>
        </p:nvPicPr>
        <p:blipFill>
          <a:blip r:embed="rId4"/>
          <a:srcRect l="12255" t="25000" r="-2574" b="33333"/>
          <a:stretch>
            <a:fillRect/>
          </a:stretch>
        </p:blipFill>
        <p:spPr>
          <a:xfrm rot="5400000">
            <a:off x="1790394" y="2176156"/>
            <a:ext cx="5863274" cy="350046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new.jpg"/>
          <p:cNvPicPr>
            <a:picLocks noChangeAspect="1"/>
          </p:cNvPicPr>
          <p:nvPr/>
        </p:nvPicPr>
        <p:blipFill>
          <a:blip r:embed="rId2"/>
          <a:srcRect l="1984" t="-1764" r="7746"/>
          <a:stretch>
            <a:fillRect/>
          </a:stretch>
        </p:blipFill>
        <p:spPr>
          <a:xfrm>
            <a:off x="490849" y="495000"/>
            <a:ext cx="8162302" cy="58680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12" name="Picture 11" descr="circle-cropped (3).png"/>
          <p:cNvPicPr>
            <a:picLocks noChangeAspect="1"/>
          </p:cNvPicPr>
          <p:nvPr/>
        </p:nvPicPr>
        <p:blipFill>
          <a:blip r:embed="rId3" cstate="print">
            <a:lum bright="-70000" contrast="-80000"/>
          </a:blip>
          <a:stretch>
            <a:fillRect/>
          </a:stretch>
        </p:blipFill>
        <p:spPr>
          <a:xfrm>
            <a:off x="3190500" y="2047500"/>
            <a:ext cx="2763000" cy="2763000"/>
          </a:xfrm>
          <a:prstGeom prst="rect">
            <a:avLst/>
          </a:prstGeom>
        </p:spPr>
      </p:pic>
      <p:sp>
        <p:nvSpPr>
          <p:cNvPr id="4" name="TextBox 3"/>
          <p:cNvSpPr txBox="1"/>
          <p:nvPr/>
        </p:nvSpPr>
        <p:spPr>
          <a:xfrm>
            <a:off x="2087487" y="219670"/>
            <a:ext cx="5227713"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Component Diagram</a:t>
            </a:r>
          </a:p>
        </p:txBody>
      </p:sp>
      <p:pic>
        <p:nvPicPr>
          <p:cNvPr id="5" name="Picture 4" descr="component.png"/>
          <p:cNvPicPr>
            <a:picLocks noChangeAspect="1"/>
          </p:cNvPicPr>
          <p:nvPr/>
        </p:nvPicPr>
        <p:blipFill>
          <a:blip r:embed="rId4"/>
          <a:srcRect t="45833" r="39013"/>
          <a:stretch>
            <a:fillRect/>
          </a:stretch>
        </p:blipFill>
        <p:spPr>
          <a:xfrm>
            <a:off x="2362200" y="1571623"/>
            <a:ext cx="4572000" cy="389349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new.jpg"/>
          <p:cNvPicPr>
            <a:picLocks noChangeAspect="1"/>
          </p:cNvPicPr>
          <p:nvPr/>
        </p:nvPicPr>
        <p:blipFill>
          <a:blip r:embed="rId2"/>
          <a:srcRect l="1984" t="-1764" r="7746"/>
          <a:stretch>
            <a:fillRect/>
          </a:stretch>
        </p:blipFill>
        <p:spPr>
          <a:xfrm>
            <a:off x="490849" y="495000"/>
            <a:ext cx="8162302" cy="58680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12" name="Picture 11" descr="circle-cropped (3).png"/>
          <p:cNvPicPr>
            <a:picLocks noChangeAspect="1"/>
          </p:cNvPicPr>
          <p:nvPr/>
        </p:nvPicPr>
        <p:blipFill>
          <a:blip r:embed="rId3" cstate="print">
            <a:lum bright="-70000" contrast="-80000"/>
          </a:blip>
          <a:stretch>
            <a:fillRect/>
          </a:stretch>
        </p:blipFill>
        <p:spPr>
          <a:xfrm>
            <a:off x="3190500" y="2047500"/>
            <a:ext cx="2763000" cy="2763000"/>
          </a:xfrm>
          <a:prstGeom prst="rect">
            <a:avLst/>
          </a:prstGeom>
        </p:spPr>
      </p:pic>
      <p:sp>
        <p:nvSpPr>
          <p:cNvPr id="4" name="TextBox 3"/>
          <p:cNvSpPr txBox="1"/>
          <p:nvPr/>
        </p:nvSpPr>
        <p:spPr>
          <a:xfrm>
            <a:off x="1854750" y="143470"/>
            <a:ext cx="5434501"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Deployment Diagram</a:t>
            </a:r>
          </a:p>
        </p:txBody>
      </p:sp>
      <p:pic>
        <p:nvPicPr>
          <p:cNvPr id="5" name="Picture 4" descr="deployment.PNG"/>
          <p:cNvPicPr>
            <a:picLocks noChangeAspect="1"/>
          </p:cNvPicPr>
          <p:nvPr/>
        </p:nvPicPr>
        <p:blipFill>
          <a:blip r:embed="rId4"/>
          <a:stretch>
            <a:fillRect/>
          </a:stretch>
        </p:blipFill>
        <p:spPr>
          <a:xfrm>
            <a:off x="2438400" y="1210056"/>
            <a:ext cx="4419600" cy="458114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new.jpg"/>
          <p:cNvPicPr>
            <a:picLocks noChangeAspect="1"/>
          </p:cNvPicPr>
          <p:nvPr/>
        </p:nvPicPr>
        <p:blipFill>
          <a:blip r:embed="rId2"/>
          <a:srcRect l="1984" t="-1764" r="7746"/>
          <a:stretch>
            <a:fillRect/>
          </a:stretch>
        </p:blipFill>
        <p:spPr>
          <a:xfrm>
            <a:off x="490849" y="495000"/>
            <a:ext cx="8162302" cy="58680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12" name="Picture 11" descr="circle-cropped (3).png"/>
          <p:cNvPicPr>
            <a:picLocks noChangeAspect="1"/>
          </p:cNvPicPr>
          <p:nvPr/>
        </p:nvPicPr>
        <p:blipFill>
          <a:blip r:embed="rId3" cstate="print">
            <a:lum bright="-70000" contrast="-80000"/>
          </a:blip>
          <a:stretch>
            <a:fillRect/>
          </a:stretch>
        </p:blipFill>
        <p:spPr>
          <a:xfrm>
            <a:off x="3190500" y="2047500"/>
            <a:ext cx="2763000" cy="2763000"/>
          </a:xfrm>
          <a:prstGeom prst="rect">
            <a:avLst/>
          </a:prstGeom>
        </p:spPr>
      </p:pic>
      <p:sp>
        <p:nvSpPr>
          <p:cNvPr id="4" name="TextBox 3"/>
          <p:cNvSpPr txBox="1"/>
          <p:nvPr/>
        </p:nvSpPr>
        <p:spPr>
          <a:xfrm>
            <a:off x="2935882" y="2644170"/>
            <a:ext cx="3272237" cy="1569660"/>
          </a:xfrm>
          <a:prstGeom prst="rect">
            <a:avLst/>
          </a:prstGeom>
          <a:noFill/>
        </p:spPr>
        <p:txBody>
          <a:bodyPr wrap="square" rtlCol="0">
            <a:spAutoFit/>
          </a:bodyPr>
          <a:lstStyle/>
          <a:p>
            <a:pPr algn="ctr"/>
            <a:r>
              <a:rPr lang="en-IN" sz="9600" dirty="0">
                <a:solidFill>
                  <a:schemeClr val="bg1"/>
                </a:solidFill>
                <a:latin typeface="Monotype Corsiva" pitchFamily="66" charset="0"/>
                <a:cs typeface="Times New Roman" pitchFamily="18" charset="0"/>
              </a:rPr>
              <a:t>Code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new.jpg"/>
          <p:cNvPicPr>
            <a:picLocks noChangeAspect="1"/>
          </p:cNvPicPr>
          <p:nvPr/>
        </p:nvPicPr>
        <p:blipFill>
          <a:blip r:embed="rId2"/>
          <a:srcRect l="1984" t="-1764" r="7746"/>
          <a:stretch>
            <a:fillRect/>
          </a:stretch>
        </p:blipFill>
        <p:spPr>
          <a:xfrm>
            <a:off x="490849" y="495000"/>
            <a:ext cx="8162302" cy="58680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12" name="Picture 11" descr="circle-cropped (3).png"/>
          <p:cNvPicPr>
            <a:picLocks noChangeAspect="1"/>
          </p:cNvPicPr>
          <p:nvPr/>
        </p:nvPicPr>
        <p:blipFill>
          <a:blip r:embed="rId3" cstate="print">
            <a:lum bright="-70000" contrast="-80000"/>
          </a:blip>
          <a:stretch>
            <a:fillRect/>
          </a:stretch>
        </p:blipFill>
        <p:spPr>
          <a:xfrm>
            <a:off x="3190500" y="2047500"/>
            <a:ext cx="2763000" cy="2763000"/>
          </a:xfrm>
          <a:prstGeom prst="rect">
            <a:avLst/>
          </a:prstGeom>
        </p:spPr>
      </p:pic>
      <p:sp>
        <p:nvSpPr>
          <p:cNvPr id="4" name="TextBox 3"/>
          <p:cNvSpPr txBox="1"/>
          <p:nvPr/>
        </p:nvSpPr>
        <p:spPr>
          <a:xfrm>
            <a:off x="3200400" y="1302603"/>
            <a:ext cx="2970685" cy="830997"/>
          </a:xfrm>
          <a:prstGeom prst="rect">
            <a:avLst/>
          </a:prstGeom>
          <a:noFill/>
        </p:spPr>
        <p:txBody>
          <a:bodyPr wrap="none" rtlCol="0">
            <a:spAutoFit/>
          </a:bodyPr>
          <a:lstStyle/>
          <a:p>
            <a:r>
              <a:rPr lang="en-IN" sz="4800" dirty="0">
                <a:solidFill>
                  <a:schemeClr val="bg1"/>
                </a:solidFill>
                <a:latin typeface="Monotype Corsiva" pitchFamily="66" charset="0"/>
                <a:cs typeface="Times New Roman" pitchFamily="18" charset="0"/>
              </a:rPr>
              <a:t>Introduction</a:t>
            </a:r>
            <a:endParaRPr lang="en-IN" dirty="0">
              <a:solidFill>
                <a:schemeClr val="bg1"/>
              </a:solidFill>
              <a:latin typeface="Monotype Corsiva" pitchFamily="66" charset="0"/>
              <a:cs typeface="Times New Roman" pitchFamily="18" charset="0"/>
            </a:endParaRPr>
          </a:p>
        </p:txBody>
      </p:sp>
      <p:sp>
        <p:nvSpPr>
          <p:cNvPr id="5" name="TextBox 4"/>
          <p:cNvSpPr txBox="1"/>
          <p:nvPr/>
        </p:nvSpPr>
        <p:spPr>
          <a:xfrm>
            <a:off x="1828800" y="2288500"/>
            <a:ext cx="5711291" cy="2893100"/>
          </a:xfrm>
          <a:prstGeom prst="rect">
            <a:avLst/>
          </a:prstGeom>
          <a:noFill/>
        </p:spPr>
        <p:txBody>
          <a:bodyPr wrap="square" rtlCol="0">
            <a:spAutoFit/>
          </a:bodyPr>
          <a:lstStyle/>
          <a:p>
            <a:pPr algn="ctr"/>
            <a:r>
              <a:rPr lang="en-US" sz="1400" dirty="0">
                <a:solidFill>
                  <a:schemeClr val="bg1"/>
                </a:solidFill>
                <a:latin typeface="Times New Roman" pitchFamily="18" charset="0"/>
                <a:cs typeface="Times New Roman" pitchFamily="18" charset="0"/>
              </a:rPr>
              <a:t>Music is the form of art, which is known to have a greater connection with a person’s emotion. It has got a unique ability to lift up one’s mood.</a:t>
            </a:r>
          </a:p>
          <a:p>
            <a:pPr algn="ctr"/>
            <a:r>
              <a:rPr lang="en-US" sz="1400" dirty="0">
                <a:solidFill>
                  <a:schemeClr val="bg1"/>
                </a:solidFill>
                <a:latin typeface="Times New Roman" pitchFamily="18" charset="0"/>
                <a:cs typeface="Times New Roman" pitchFamily="18" charset="0"/>
              </a:rPr>
              <a:t>Our project focuses on building an efficient music recommendation system </a:t>
            </a:r>
          </a:p>
          <a:p>
            <a:pPr algn="ctr"/>
            <a:r>
              <a:rPr lang="en-US" sz="1400" dirty="0">
                <a:solidFill>
                  <a:schemeClr val="bg1"/>
                </a:solidFill>
                <a:latin typeface="Times New Roman" pitchFamily="18" charset="0"/>
                <a:cs typeface="Times New Roman" pitchFamily="18" charset="0"/>
              </a:rPr>
              <a:t>which determines the emotion of user using Facial Recognition techniques.</a:t>
            </a:r>
          </a:p>
          <a:p>
            <a:pPr algn="ctr"/>
            <a:r>
              <a:rPr lang="en-US" sz="1400" dirty="0">
                <a:solidFill>
                  <a:schemeClr val="bg1"/>
                </a:solidFill>
                <a:latin typeface="Times New Roman" pitchFamily="18" charset="0"/>
                <a:cs typeface="Times New Roman" pitchFamily="18" charset="0"/>
              </a:rPr>
              <a:t>It has widely attracted attention due to its enormous application value and market potential. Face recognition Technology is being implemented in various fields like security system, digital video processing, and many such technological advances. Moreover, on a larger dimension, this would render savage of time and labor invested in performing the process manually. We use Viola Jones algorithm for face recognition and Fisher Faces classifier for identifying facial expressions. The overall concept of the system is to recognize facial emotion, mood and recommend songs efficiently. </a:t>
            </a:r>
          </a:p>
          <a:p>
            <a:pPr algn="ctr"/>
            <a:r>
              <a:rPr lang="en-US" sz="1400" dirty="0">
                <a:solidFill>
                  <a:schemeClr val="bg1"/>
                </a:solidFill>
                <a:latin typeface="Times New Roman" pitchFamily="18" charset="0"/>
                <a:cs typeface="Times New Roman" pitchFamily="18" charset="0"/>
              </a:rPr>
              <a:t>The proposed system will be both time and cost efficient.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16FA-3B1D-4D90-9B53-74EE71EBE949}"/>
              </a:ext>
            </a:extLst>
          </p:cNvPr>
          <p:cNvSpPr>
            <a:spLocks noGrp="1"/>
          </p:cNvSpPr>
          <p:nvPr>
            <p:ph type="title"/>
          </p:nvPr>
        </p:nvSpPr>
        <p:spPr/>
        <p:txBody>
          <a:bodyPr/>
          <a:lstStyle/>
          <a:p>
            <a:r>
              <a:rPr lang="en-IN" dirty="0">
                <a:solidFill>
                  <a:schemeClr val="bg1"/>
                </a:solidFill>
                <a:latin typeface="Monotype Corsiva" panose="03010101010201010101" pitchFamily="66" charset="0"/>
              </a:rPr>
              <a:t>User</a:t>
            </a:r>
            <a:r>
              <a:rPr lang="en-IN" dirty="0">
                <a:solidFill>
                  <a:schemeClr val="bg1"/>
                </a:solidFill>
              </a:rPr>
              <a:t> </a:t>
            </a:r>
            <a:r>
              <a:rPr lang="en-IN" dirty="0">
                <a:solidFill>
                  <a:schemeClr val="bg1"/>
                </a:solidFill>
                <a:latin typeface="Monotype Corsiva" panose="03010101010201010101" pitchFamily="66" charset="0"/>
              </a:rPr>
              <a:t>Interface</a:t>
            </a:r>
          </a:p>
        </p:txBody>
      </p:sp>
      <p:pic>
        <p:nvPicPr>
          <p:cNvPr id="13" name="Content Placeholder 12">
            <a:extLst>
              <a:ext uri="{FF2B5EF4-FFF2-40B4-BE49-F238E27FC236}">
                <a16:creationId xmlns:a16="http://schemas.microsoft.com/office/drawing/2014/main" id="{17FBC4C5-9B36-4899-A634-364C8D72DB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478" y="1497014"/>
            <a:ext cx="8473722" cy="4827586"/>
          </a:xfrm>
        </p:spPr>
      </p:pic>
    </p:spTree>
    <p:extLst>
      <p:ext uri="{BB962C8B-B14F-4D97-AF65-F5344CB8AC3E}">
        <p14:creationId xmlns:p14="http://schemas.microsoft.com/office/powerpoint/2010/main" val="9216161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5C63A-7D61-4547-BCB6-BE8D90076442}"/>
              </a:ext>
            </a:extLst>
          </p:cNvPr>
          <p:cNvSpPr>
            <a:spLocks noGrp="1"/>
          </p:cNvSpPr>
          <p:nvPr>
            <p:ph type="title"/>
          </p:nvPr>
        </p:nvSpPr>
        <p:spPr/>
        <p:txBody>
          <a:bodyPr/>
          <a:lstStyle/>
          <a:p>
            <a:r>
              <a:rPr lang="en-IN" dirty="0">
                <a:solidFill>
                  <a:schemeClr val="bg1"/>
                </a:solidFill>
                <a:latin typeface="Monotype Corsiva" panose="03010101010201010101" pitchFamily="66" charset="0"/>
              </a:rPr>
              <a:t>Login</a:t>
            </a:r>
            <a:r>
              <a:rPr lang="en-IN" dirty="0"/>
              <a:t> </a:t>
            </a:r>
            <a:r>
              <a:rPr lang="en-IN" dirty="0">
                <a:solidFill>
                  <a:schemeClr val="bg1"/>
                </a:solidFill>
                <a:latin typeface="Monotype Corsiva" panose="03010101010201010101" pitchFamily="66" charset="0"/>
              </a:rPr>
              <a:t>page</a:t>
            </a:r>
            <a:endParaRPr lang="en-IN" dirty="0"/>
          </a:p>
        </p:txBody>
      </p:sp>
      <p:pic>
        <p:nvPicPr>
          <p:cNvPr id="5" name="Content Placeholder 4">
            <a:extLst>
              <a:ext uri="{FF2B5EF4-FFF2-40B4-BE49-F238E27FC236}">
                <a16:creationId xmlns:a16="http://schemas.microsoft.com/office/drawing/2014/main" id="{C514EF30-B236-44F1-8B35-D10DF34B0D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739" y="1385555"/>
            <a:ext cx="8778522" cy="4827586"/>
          </a:xfrm>
        </p:spPr>
      </p:pic>
    </p:spTree>
    <p:extLst>
      <p:ext uri="{BB962C8B-B14F-4D97-AF65-F5344CB8AC3E}">
        <p14:creationId xmlns:p14="http://schemas.microsoft.com/office/powerpoint/2010/main" val="737554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2381E-7F48-4DF6-9DDE-40B3E633337C}"/>
              </a:ext>
            </a:extLst>
          </p:cNvPr>
          <p:cNvSpPr>
            <a:spLocks noGrp="1"/>
          </p:cNvSpPr>
          <p:nvPr>
            <p:ph type="title"/>
          </p:nvPr>
        </p:nvSpPr>
        <p:spPr/>
        <p:txBody>
          <a:bodyPr/>
          <a:lstStyle/>
          <a:p>
            <a:r>
              <a:rPr lang="en-IN" dirty="0">
                <a:solidFill>
                  <a:schemeClr val="bg1"/>
                </a:solidFill>
                <a:latin typeface="Monotype Corsiva" panose="03010101010201010101" pitchFamily="66" charset="0"/>
              </a:rPr>
              <a:t>Registration page</a:t>
            </a:r>
          </a:p>
        </p:txBody>
      </p:sp>
      <p:pic>
        <p:nvPicPr>
          <p:cNvPr id="5" name="Content Placeholder 4">
            <a:extLst>
              <a:ext uri="{FF2B5EF4-FFF2-40B4-BE49-F238E27FC236}">
                <a16:creationId xmlns:a16="http://schemas.microsoft.com/office/drawing/2014/main" id="{F03B18D7-4B07-4268-989F-5E6CC3D0A4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922" y="1371600"/>
            <a:ext cx="8137878" cy="4800600"/>
          </a:xfrm>
        </p:spPr>
      </p:pic>
    </p:spTree>
    <p:extLst>
      <p:ext uri="{BB962C8B-B14F-4D97-AF65-F5344CB8AC3E}">
        <p14:creationId xmlns:p14="http://schemas.microsoft.com/office/powerpoint/2010/main" val="26776206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BC21E-AE95-44AE-8B42-13FAB710D574}"/>
              </a:ext>
            </a:extLst>
          </p:cNvPr>
          <p:cNvSpPr>
            <a:spLocks noGrp="1"/>
          </p:cNvSpPr>
          <p:nvPr>
            <p:ph type="title"/>
          </p:nvPr>
        </p:nvSpPr>
        <p:spPr/>
        <p:txBody>
          <a:bodyPr/>
          <a:lstStyle/>
          <a:p>
            <a:r>
              <a:rPr lang="en-IN" dirty="0">
                <a:solidFill>
                  <a:schemeClr val="bg1"/>
                </a:solidFill>
                <a:latin typeface="Monotype Corsiva" panose="03010101010201010101" pitchFamily="66" charset="0"/>
              </a:rPr>
              <a:t>User Choice page</a:t>
            </a:r>
          </a:p>
        </p:txBody>
      </p:sp>
      <p:pic>
        <p:nvPicPr>
          <p:cNvPr id="9" name="Content Placeholder 8">
            <a:extLst>
              <a:ext uri="{FF2B5EF4-FFF2-40B4-BE49-F238E27FC236}">
                <a16:creationId xmlns:a16="http://schemas.microsoft.com/office/drawing/2014/main" id="{67E894DA-ADB1-47E5-9991-82CB28D3FD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922" y="1447800"/>
            <a:ext cx="8229600" cy="4953000"/>
          </a:xfrm>
        </p:spPr>
      </p:pic>
    </p:spTree>
    <p:extLst>
      <p:ext uri="{BB962C8B-B14F-4D97-AF65-F5344CB8AC3E}">
        <p14:creationId xmlns:p14="http://schemas.microsoft.com/office/powerpoint/2010/main" val="2282788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new.jpg"/>
          <p:cNvPicPr>
            <a:picLocks noChangeAspect="1"/>
          </p:cNvPicPr>
          <p:nvPr/>
        </p:nvPicPr>
        <p:blipFill>
          <a:blip r:embed="rId2"/>
          <a:srcRect l="1984" t="-1764" r="7746"/>
          <a:stretch>
            <a:fillRect/>
          </a:stretch>
        </p:blipFill>
        <p:spPr>
          <a:xfrm>
            <a:off x="490849" y="495000"/>
            <a:ext cx="8162302" cy="58680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12" name="Picture 11" descr="circle-cropped (3).png"/>
          <p:cNvPicPr>
            <a:picLocks noChangeAspect="1"/>
          </p:cNvPicPr>
          <p:nvPr/>
        </p:nvPicPr>
        <p:blipFill>
          <a:blip r:embed="rId3" cstate="print">
            <a:lum bright="-70000" contrast="-80000"/>
          </a:blip>
          <a:stretch>
            <a:fillRect/>
          </a:stretch>
        </p:blipFill>
        <p:spPr>
          <a:xfrm>
            <a:off x="3190500" y="2047500"/>
            <a:ext cx="2763000" cy="2763000"/>
          </a:xfrm>
          <a:prstGeom prst="rect">
            <a:avLst/>
          </a:prstGeom>
        </p:spPr>
      </p:pic>
      <p:sp>
        <p:nvSpPr>
          <p:cNvPr id="4" name="TextBox 3"/>
          <p:cNvSpPr txBox="1"/>
          <p:nvPr/>
        </p:nvSpPr>
        <p:spPr>
          <a:xfrm>
            <a:off x="3048000" y="1981200"/>
            <a:ext cx="3272237" cy="3046988"/>
          </a:xfrm>
          <a:prstGeom prst="rect">
            <a:avLst/>
          </a:prstGeom>
          <a:noFill/>
        </p:spPr>
        <p:txBody>
          <a:bodyPr wrap="square" rtlCol="0">
            <a:spAutoFit/>
          </a:bodyPr>
          <a:lstStyle/>
          <a:p>
            <a:pPr algn="ctr"/>
            <a:r>
              <a:rPr lang="en-IN" sz="9600" dirty="0">
                <a:solidFill>
                  <a:schemeClr val="bg1"/>
                </a:solidFill>
                <a:latin typeface="Monotype Corsiva" pitchFamily="66" charset="0"/>
                <a:cs typeface="Times New Roman" pitchFamily="18" charset="0"/>
              </a:rPr>
              <a:t>Test Cases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happy_face.png"/>
          <p:cNvPicPr>
            <a:picLocks noChangeAspect="1" noChangeArrowheads="1"/>
          </p:cNvPicPr>
          <p:nvPr/>
        </p:nvPicPr>
        <p:blipFill>
          <a:blip r:embed="rId2"/>
          <a:srcRect/>
          <a:stretch>
            <a:fillRect/>
          </a:stretch>
        </p:blipFill>
        <p:spPr bwMode="auto">
          <a:xfrm>
            <a:off x="92000" y="909000"/>
            <a:ext cx="8960000" cy="5040000"/>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happy_songs.png"/>
          <p:cNvPicPr>
            <a:picLocks noChangeAspect="1" noChangeArrowheads="1"/>
          </p:cNvPicPr>
          <p:nvPr/>
        </p:nvPicPr>
        <p:blipFill>
          <a:blip r:embed="rId2"/>
          <a:srcRect/>
          <a:stretch>
            <a:fillRect/>
          </a:stretch>
        </p:blipFill>
        <p:spPr bwMode="auto">
          <a:xfrm>
            <a:off x="92000" y="755993"/>
            <a:ext cx="8960000" cy="5040000"/>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WhatsApp Image 2021-07-01 at 8.49.43 PM.jpeg"/>
          <p:cNvPicPr>
            <a:picLocks noChangeAspect="1" noChangeArrowheads="1"/>
          </p:cNvPicPr>
          <p:nvPr/>
        </p:nvPicPr>
        <p:blipFill>
          <a:blip r:embed="rId2"/>
          <a:srcRect/>
          <a:stretch>
            <a:fillRect/>
          </a:stretch>
        </p:blipFill>
        <p:spPr bwMode="auto">
          <a:xfrm>
            <a:off x="85769" y="909000"/>
            <a:ext cx="8972462" cy="5040000"/>
          </a:xfrm>
          <a:prstGeom prst="rect">
            <a:avLst/>
          </a:prstGeom>
          <a:noFill/>
        </p:spPr>
      </p:pic>
      <p:sp>
        <p:nvSpPr>
          <p:cNvPr id="6" name="TextBox 5"/>
          <p:cNvSpPr txBox="1"/>
          <p:nvPr/>
        </p:nvSpPr>
        <p:spPr>
          <a:xfrm>
            <a:off x="5715008" y="2143117"/>
            <a:ext cx="1832541" cy="923324"/>
          </a:xfrm>
          <a:prstGeom prst="rect">
            <a:avLst/>
          </a:prstGeom>
          <a:noFill/>
        </p:spPr>
        <p:txBody>
          <a:bodyPr wrap="none" lIns="91434" tIns="45717" rIns="91434" bIns="45717" rtlCol="0">
            <a:spAutoFit/>
          </a:bodyPr>
          <a:lstStyle/>
          <a:p>
            <a:r>
              <a:rPr lang="en-IN" sz="5400" dirty="0">
                <a:solidFill>
                  <a:schemeClr val="bg1"/>
                </a:solidFill>
                <a:latin typeface="Monotype Corsiva" pitchFamily="66" charset="0"/>
                <a:cs typeface="Times New Roman" pitchFamily="18" charset="0"/>
              </a:rPr>
              <a:t>Happy</a:t>
            </a:r>
            <a:endParaRPr lang="en-IN" dirty="0">
              <a:solidFill>
                <a:schemeClr val="bg1"/>
              </a:solidFill>
              <a:latin typeface="Monotype Corsiva" pitchFamily="66" charset="0"/>
              <a:cs typeface="Times New Roman"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sad_face.png"/>
          <p:cNvPicPr>
            <a:picLocks noChangeAspect="1" noChangeArrowheads="1"/>
          </p:cNvPicPr>
          <p:nvPr/>
        </p:nvPicPr>
        <p:blipFill>
          <a:blip r:embed="rId2"/>
          <a:srcRect/>
          <a:stretch>
            <a:fillRect/>
          </a:stretch>
        </p:blipFill>
        <p:spPr bwMode="auto">
          <a:xfrm>
            <a:off x="92001" y="909000"/>
            <a:ext cx="8959999" cy="5040000"/>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sad_songs.png"/>
          <p:cNvPicPr>
            <a:picLocks noChangeAspect="1" noChangeArrowheads="1"/>
          </p:cNvPicPr>
          <p:nvPr/>
        </p:nvPicPr>
        <p:blipFill>
          <a:blip r:embed="rId2"/>
          <a:srcRect/>
          <a:stretch>
            <a:fillRect/>
          </a:stretch>
        </p:blipFill>
        <p:spPr bwMode="auto">
          <a:xfrm>
            <a:off x="92000" y="909000"/>
            <a:ext cx="8960000" cy="5040000"/>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new.jpg"/>
          <p:cNvPicPr>
            <a:picLocks noChangeAspect="1"/>
          </p:cNvPicPr>
          <p:nvPr/>
        </p:nvPicPr>
        <p:blipFill>
          <a:blip r:embed="rId2"/>
          <a:srcRect l="1984" t="-1764" r="7746"/>
          <a:stretch>
            <a:fillRect/>
          </a:stretch>
        </p:blipFill>
        <p:spPr>
          <a:xfrm>
            <a:off x="490849" y="495000"/>
            <a:ext cx="8162302" cy="58680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12" name="Picture 11" descr="circle-cropped (3).png"/>
          <p:cNvPicPr>
            <a:picLocks noChangeAspect="1"/>
          </p:cNvPicPr>
          <p:nvPr/>
        </p:nvPicPr>
        <p:blipFill>
          <a:blip r:embed="rId3" cstate="print">
            <a:lum bright="-70000" contrast="-80000"/>
          </a:blip>
          <a:stretch>
            <a:fillRect/>
          </a:stretch>
        </p:blipFill>
        <p:spPr>
          <a:xfrm>
            <a:off x="3190500" y="2047500"/>
            <a:ext cx="2763000" cy="2763000"/>
          </a:xfrm>
          <a:prstGeom prst="rect">
            <a:avLst/>
          </a:prstGeom>
        </p:spPr>
      </p:pic>
      <p:sp>
        <p:nvSpPr>
          <p:cNvPr id="4" name="TextBox 3"/>
          <p:cNvSpPr txBox="1"/>
          <p:nvPr/>
        </p:nvSpPr>
        <p:spPr>
          <a:xfrm>
            <a:off x="2351868" y="1210270"/>
            <a:ext cx="4810932"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Problem Statement</a:t>
            </a:r>
          </a:p>
        </p:txBody>
      </p:sp>
      <p:sp>
        <p:nvSpPr>
          <p:cNvPr id="5" name="TextBox 4"/>
          <p:cNvSpPr txBox="1"/>
          <p:nvPr/>
        </p:nvSpPr>
        <p:spPr>
          <a:xfrm>
            <a:off x="1714500" y="2490787"/>
            <a:ext cx="5829300" cy="2462213"/>
          </a:xfrm>
          <a:prstGeom prst="rect">
            <a:avLst/>
          </a:prstGeom>
          <a:noFill/>
        </p:spPr>
        <p:txBody>
          <a:bodyPr wrap="square" rtlCol="0">
            <a:spAutoFit/>
          </a:bodyPr>
          <a:lstStyle/>
          <a:p>
            <a:pPr algn="ctr"/>
            <a:r>
              <a:rPr lang="en-IN" sz="2200" dirty="0">
                <a:solidFill>
                  <a:schemeClr val="bg1"/>
                </a:solidFill>
                <a:latin typeface="Times New Roman" pitchFamily="18" charset="0"/>
                <a:cs typeface="Times New Roman" pitchFamily="18" charset="0"/>
              </a:rPr>
              <a:t>Our primary goal is to recommend music</a:t>
            </a:r>
          </a:p>
          <a:p>
            <a:pPr algn="ctr"/>
            <a:r>
              <a:rPr lang="en-IN" sz="2200" dirty="0">
                <a:solidFill>
                  <a:schemeClr val="bg1"/>
                </a:solidFill>
                <a:latin typeface="Times New Roman" pitchFamily="18" charset="0"/>
                <a:cs typeface="Times New Roman" pitchFamily="18" charset="0"/>
              </a:rPr>
              <a:t>by detecting the mood of a person.</a:t>
            </a:r>
          </a:p>
          <a:p>
            <a:pPr algn="ctr"/>
            <a:endParaRPr lang="en-IN" sz="2200" dirty="0">
              <a:solidFill>
                <a:schemeClr val="bg1"/>
              </a:solidFill>
              <a:latin typeface="Times New Roman" pitchFamily="18" charset="0"/>
              <a:cs typeface="Times New Roman" pitchFamily="18" charset="0"/>
            </a:endParaRPr>
          </a:p>
          <a:p>
            <a:pPr algn="ctr"/>
            <a:r>
              <a:rPr lang="en-IN" sz="2200" dirty="0">
                <a:solidFill>
                  <a:schemeClr val="bg1"/>
                </a:solidFill>
                <a:latin typeface="Times New Roman" pitchFamily="18" charset="0"/>
                <a:cs typeface="Times New Roman" pitchFamily="18" charset="0"/>
              </a:rPr>
              <a:t>As music holds the power to cheer up a person’s mood, Our project aims to recommend the best playlist which matches the mood of a person and ends with cheerful music.</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WhatsApp Image 2021-07-01 at 8.46.55 PM.jpeg"/>
          <p:cNvPicPr>
            <a:picLocks noChangeAspect="1" noChangeArrowheads="1"/>
          </p:cNvPicPr>
          <p:nvPr/>
        </p:nvPicPr>
        <p:blipFill>
          <a:blip r:embed="rId2"/>
          <a:srcRect/>
          <a:stretch>
            <a:fillRect/>
          </a:stretch>
        </p:blipFill>
        <p:spPr bwMode="auto">
          <a:xfrm>
            <a:off x="85769" y="909000"/>
            <a:ext cx="8972462" cy="5040000"/>
          </a:xfrm>
          <a:prstGeom prst="rect">
            <a:avLst/>
          </a:prstGeom>
          <a:noFill/>
        </p:spPr>
      </p:pic>
      <p:sp>
        <p:nvSpPr>
          <p:cNvPr id="4" name="TextBox 3"/>
          <p:cNvSpPr txBox="1"/>
          <p:nvPr/>
        </p:nvSpPr>
        <p:spPr>
          <a:xfrm>
            <a:off x="5715008" y="2143117"/>
            <a:ext cx="1098365" cy="923324"/>
          </a:xfrm>
          <a:prstGeom prst="rect">
            <a:avLst/>
          </a:prstGeom>
          <a:noFill/>
        </p:spPr>
        <p:txBody>
          <a:bodyPr wrap="none" lIns="91434" tIns="45717" rIns="91434" bIns="45717" rtlCol="0">
            <a:spAutoFit/>
          </a:bodyPr>
          <a:lstStyle/>
          <a:p>
            <a:r>
              <a:rPr lang="en-IN" sz="5400" dirty="0">
                <a:solidFill>
                  <a:schemeClr val="bg1"/>
                </a:solidFill>
                <a:latin typeface="Monotype Corsiva" pitchFamily="66" charset="0"/>
                <a:cs typeface="Times New Roman" pitchFamily="18" charset="0"/>
              </a:rPr>
              <a:t>Sad</a:t>
            </a:r>
            <a:endParaRPr lang="en-IN" dirty="0">
              <a:solidFill>
                <a:schemeClr val="bg1"/>
              </a:solidFill>
              <a:latin typeface="Monotype Corsiva" pitchFamily="66" charset="0"/>
              <a:cs typeface="Times New Roman"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angry_face.png"/>
          <p:cNvPicPr>
            <a:picLocks noChangeAspect="1" noChangeArrowheads="1"/>
          </p:cNvPicPr>
          <p:nvPr/>
        </p:nvPicPr>
        <p:blipFill>
          <a:blip r:embed="rId2"/>
          <a:srcRect/>
          <a:stretch>
            <a:fillRect/>
          </a:stretch>
        </p:blipFill>
        <p:spPr bwMode="auto">
          <a:xfrm>
            <a:off x="92000" y="909000"/>
            <a:ext cx="8960000" cy="5040000"/>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angry_songs.png"/>
          <p:cNvPicPr>
            <a:picLocks noChangeAspect="1" noChangeArrowheads="1"/>
          </p:cNvPicPr>
          <p:nvPr/>
        </p:nvPicPr>
        <p:blipFill>
          <a:blip r:embed="rId2"/>
          <a:srcRect/>
          <a:stretch>
            <a:fillRect/>
          </a:stretch>
        </p:blipFill>
        <p:spPr bwMode="auto">
          <a:xfrm>
            <a:off x="92000" y="909000"/>
            <a:ext cx="8960000" cy="5040000"/>
          </a:xfrm>
          <a:prstGeom prst="rect">
            <a:avLst/>
          </a:prstGeom>
          <a:no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WhatsApp Image 2021-07-01 at 8.48.49 PM.jpeg"/>
          <p:cNvPicPr>
            <a:picLocks noChangeAspect="1" noChangeArrowheads="1"/>
          </p:cNvPicPr>
          <p:nvPr/>
        </p:nvPicPr>
        <p:blipFill>
          <a:blip r:embed="rId2"/>
          <a:srcRect/>
          <a:stretch>
            <a:fillRect/>
          </a:stretch>
        </p:blipFill>
        <p:spPr bwMode="auto">
          <a:xfrm>
            <a:off x="85769" y="909000"/>
            <a:ext cx="8972462" cy="5040000"/>
          </a:xfrm>
          <a:prstGeom prst="rect">
            <a:avLst/>
          </a:prstGeom>
          <a:noFill/>
        </p:spPr>
      </p:pic>
      <p:sp>
        <p:nvSpPr>
          <p:cNvPr id="3" name="TextBox 2"/>
          <p:cNvSpPr txBox="1"/>
          <p:nvPr/>
        </p:nvSpPr>
        <p:spPr>
          <a:xfrm>
            <a:off x="5715008" y="2143117"/>
            <a:ext cx="1696286" cy="923324"/>
          </a:xfrm>
          <a:prstGeom prst="rect">
            <a:avLst/>
          </a:prstGeom>
          <a:noFill/>
        </p:spPr>
        <p:txBody>
          <a:bodyPr wrap="none" lIns="91434" tIns="45717" rIns="91434" bIns="45717" rtlCol="0">
            <a:spAutoFit/>
          </a:bodyPr>
          <a:lstStyle/>
          <a:p>
            <a:r>
              <a:rPr lang="en-IN" sz="5400" dirty="0">
                <a:solidFill>
                  <a:schemeClr val="bg1"/>
                </a:solidFill>
                <a:latin typeface="Monotype Corsiva" pitchFamily="66" charset="0"/>
                <a:cs typeface="Times New Roman" pitchFamily="18" charset="0"/>
              </a:rPr>
              <a:t>Angry</a:t>
            </a:r>
            <a:endParaRPr lang="en-IN" dirty="0">
              <a:solidFill>
                <a:schemeClr val="bg1"/>
              </a:solidFill>
              <a:latin typeface="Monotype Corsiva" pitchFamily="66" charset="0"/>
              <a:cs typeface="Times New Roman"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neutral_face.png"/>
          <p:cNvPicPr>
            <a:picLocks noChangeAspect="1" noChangeArrowheads="1"/>
          </p:cNvPicPr>
          <p:nvPr/>
        </p:nvPicPr>
        <p:blipFill>
          <a:blip r:embed="rId2"/>
          <a:srcRect/>
          <a:stretch>
            <a:fillRect/>
          </a:stretch>
        </p:blipFill>
        <p:spPr bwMode="auto">
          <a:xfrm>
            <a:off x="92001" y="909000"/>
            <a:ext cx="8959999" cy="5040000"/>
          </a:xfrm>
          <a:prstGeom prst="rect">
            <a:avLst/>
          </a:prstGeo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neutral_songs.png"/>
          <p:cNvPicPr>
            <a:picLocks noChangeAspect="1" noChangeArrowheads="1"/>
          </p:cNvPicPr>
          <p:nvPr/>
        </p:nvPicPr>
        <p:blipFill>
          <a:blip r:embed="rId2"/>
          <a:srcRect/>
          <a:stretch>
            <a:fillRect/>
          </a:stretch>
        </p:blipFill>
        <p:spPr bwMode="auto">
          <a:xfrm>
            <a:off x="92000" y="909000"/>
            <a:ext cx="8960000" cy="5040000"/>
          </a:xfrm>
          <a:prstGeom prst="rect">
            <a:avLst/>
          </a:prstGeom>
          <a:no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new.jpg"/>
          <p:cNvPicPr>
            <a:picLocks noChangeAspect="1"/>
          </p:cNvPicPr>
          <p:nvPr/>
        </p:nvPicPr>
        <p:blipFill>
          <a:blip r:embed="rId2"/>
          <a:srcRect l="1984" t="-1764" r="7746"/>
          <a:stretch>
            <a:fillRect/>
          </a:stretch>
        </p:blipFill>
        <p:spPr>
          <a:xfrm>
            <a:off x="490849" y="495000"/>
            <a:ext cx="8162302" cy="58680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12" name="Picture 11" descr="circle-cropped (3).png"/>
          <p:cNvPicPr>
            <a:picLocks noChangeAspect="1"/>
          </p:cNvPicPr>
          <p:nvPr/>
        </p:nvPicPr>
        <p:blipFill>
          <a:blip r:embed="rId3" cstate="print">
            <a:lum bright="-70000" contrast="-80000"/>
          </a:blip>
          <a:stretch>
            <a:fillRect/>
          </a:stretch>
        </p:blipFill>
        <p:spPr>
          <a:xfrm>
            <a:off x="3190500" y="2047500"/>
            <a:ext cx="2763000" cy="2763000"/>
          </a:xfrm>
          <a:prstGeom prst="rect">
            <a:avLst/>
          </a:prstGeom>
        </p:spPr>
      </p:pic>
      <p:pic>
        <p:nvPicPr>
          <p:cNvPr id="4" name="Picture 3" descr="D:\WhatsApp Image 2021-07-01 at 8.43.52 PM.jpeg"/>
          <p:cNvPicPr>
            <a:picLocks noChangeAspect="1" noChangeArrowheads="1"/>
          </p:cNvPicPr>
          <p:nvPr/>
        </p:nvPicPr>
        <p:blipFill>
          <a:blip r:embed="rId4"/>
          <a:srcRect/>
          <a:stretch>
            <a:fillRect/>
          </a:stretch>
        </p:blipFill>
        <p:spPr bwMode="auto">
          <a:xfrm>
            <a:off x="85770" y="909000"/>
            <a:ext cx="8972461" cy="5040000"/>
          </a:xfrm>
          <a:prstGeom prst="rect">
            <a:avLst/>
          </a:prstGeom>
          <a:noFill/>
        </p:spPr>
      </p:pic>
      <p:sp>
        <p:nvSpPr>
          <p:cNvPr id="5" name="TextBox 4"/>
          <p:cNvSpPr txBox="1"/>
          <p:nvPr/>
        </p:nvSpPr>
        <p:spPr>
          <a:xfrm>
            <a:off x="6572269" y="3857629"/>
            <a:ext cx="2109861" cy="923324"/>
          </a:xfrm>
          <a:prstGeom prst="rect">
            <a:avLst/>
          </a:prstGeom>
          <a:noFill/>
        </p:spPr>
        <p:txBody>
          <a:bodyPr wrap="none" lIns="91434" tIns="45717" rIns="91434" bIns="45717" rtlCol="0">
            <a:spAutoFit/>
          </a:bodyPr>
          <a:lstStyle/>
          <a:p>
            <a:r>
              <a:rPr lang="en-IN" sz="5400" dirty="0">
                <a:solidFill>
                  <a:schemeClr val="bg1"/>
                </a:solidFill>
                <a:latin typeface="Monotype Corsiva" pitchFamily="66" charset="0"/>
                <a:cs typeface="Times New Roman" pitchFamily="18" charset="0"/>
              </a:rPr>
              <a:t>Neutral</a:t>
            </a:r>
            <a:endParaRPr lang="en-IN" dirty="0">
              <a:solidFill>
                <a:schemeClr val="bg1"/>
              </a:solidFill>
              <a:latin typeface="Monotype Corsiva" pitchFamily="66" charset="0"/>
              <a:cs typeface="Times New Roman"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new.jpg"/>
          <p:cNvPicPr>
            <a:picLocks noChangeAspect="1"/>
          </p:cNvPicPr>
          <p:nvPr/>
        </p:nvPicPr>
        <p:blipFill>
          <a:blip r:embed="rId2"/>
          <a:srcRect l="1984" t="-1764" r="7746"/>
          <a:stretch>
            <a:fillRect/>
          </a:stretch>
        </p:blipFill>
        <p:spPr>
          <a:xfrm>
            <a:off x="490849" y="495000"/>
            <a:ext cx="8162302" cy="58680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12" name="Picture 11" descr="circle-cropped (3).png"/>
          <p:cNvPicPr>
            <a:picLocks noChangeAspect="1"/>
          </p:cNvPicPr>
          <p:nvPr/>
        </p:nvPicPr>
        <p:blipFill>
          <a:blip r:embed="rId3" cstate="print">
            <a:lum bright="-70000" contrast="-80000"/>
          </a:blip>
          <a:stretch>
            <a:fillRect/>
          </a:stretch>
        </p:blipFill>
        <p:spPr>
          <a:xfrm>
            <a:off x="3190500" y="2047500"/>
            <a:ext cx="2763000" cy="2763000"/>
          </a:xfrm>
          <a:prstGeom prst="rect">
            <a:avLst/>
          </a:prstGeom>
        </p:spPr>
      </p:pic>
      <p:pic>
        <p:nvPicPr>
          <p:cNvPr id="5" name="Picture 4" descr="1618121736639.jpg"/>
          <p:cNvPicPr>
            <a:picLocks noChangeAspect="1"/>
          </p:cNvPicPr>
          <p:nvPr/>
        </p:nvPicPr>
        <p:blipFill>
          <a:blip r:embed="rId4"/>
          <a:stretch>
            <a:fillRect/>
          </a:stretch>
        </p:blipFill>
        <p:spPr>
          <a:xfrm>
            <a:off x="-1745474" y="-128285"/>
            <a:ext cx="12634949" cy="7114570"/>
          </a:xfrm>
          <a:prstGeom prst="rect">
            <a:avLst/>
          </a:prstGeom>
        </p:spPr>
      </p:pic>
      <p:sp>
        <p:nvSpPr>
          <p:cNvPr id="6" name="TextBox 5"/>
          <p:cNvSpPr txBox="1"/>
          <p:nvPr/>
        </p:nvSpPr>
        <p:spPr>
          <a:xfrm>
            <a:off x="2419809" y="2767281"/>
            <a:ext cx="4304383" cy="1323439"/>
          </a:xfrm>
          <a:prstGeom prst="rect">
            <a:avLst/>
          </a:prstGeom>
          <a:noFill/>
        </p:spPr>
        <p:txBody>
          <a:bodyPr wrap="none" rtlCol="0">
            <a:spAutoFit/>
          </a:bodyPr>
          <a:lstStyle/>
          <a:p>
            <a:r>
              <a:rPr lang="en-IN" sz="8000" dirty="0">
                <a:solidFill>
                  <a:schemeClr val="bg1"/>
                </a:solidFill>
                <a:latin typeface="Freestyle Script" pitchFamily="66" charset="0"/>
              </a:rPr>
              <a:t>Any Queries..?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new.jpg"/>
          <p:cNvPicPr>
            <a:picLocks noChangeAspect="1"/>
          </p:cNvPicPr>
          <p:nvPr/>
        </p:nvPicPr>
        <p:blipFill>
          <a:blip r:embed="rId2"/>
          <a:srcRect l="1984" t="-1764" r="7746"/>
          <a:stretch>
            <a:fillRect/>
          </a:stretch>
        </p:blipFill>
        <p:spPr>
          <a:xfrm>
            <a:off x="490849" y="495000"/>
            <a:ext cx="8162302" cy="58680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12" name="Picture 11" descr="circle-cropped (3).png"/>
          <p:cNvPicPr>
            <a:picLocks noChangeAspect="1"/>
          </p:cNvPicPr>
          <p:nvPr/>
        </p:nvPicPr>
        <p:blipFill>
          <a:blip r:embed="rId3" cstate="print">
            <a:lum bright="-70000" contrast="-80000"/>
          </a:blip>
          <a:stretch>
            <a:fillRect/>
          </a:stretch>
        </p:blipFill>
        <p:spPr>
          <a:xfrm>
            <a:off x="3190500" y="2047500"/>
            <a:ext cx="2763000" cy="2763000"/>
          </a:xfrm>
          <a:prstGeom prst="rect">
            <a:avLst/>
          </a:prstGeom>
        </p:spPr>
      </p:pic>
      <p:pic>
        <p:nvPicPr>
          <p:cNvPr id="5" name="Picture 4" descr="1618121736639.jpg"/>
          <p:cNvPicPr>
            <a:picLocks noChangeAspect="1"/>
          </p:cNvPicPr>
          <p:nvPr/>
        </p:nvPicPr>
        <p:blipFill>
          <a:blip r:embed="rId4"/>
          <a:stretch>
            <a:fillRect/>
          </a:stretch>
        </p:blipFill>
        <p:spPr>
          <a:xfrm>
            <a:off x="-1745474" y="-128285"/>
            <a:ext cx="12634949" cy="7114570"/>
          </a:xfrm>
          <a:prstGeom prst="rect">
            <a:avLst/>
          </a:prstGeom>
        </p:spPr>
      </p:pic>
      <p:sp>
        <p:nvSpPr>
          <p:cNvPr id="6" name="TextBox 5"/>
          <p:cNvSpPr txBox="1"/>
          <p:nvPr/>
        </p:nvSpPr>
        <p:spPr>
          <a:xfrm>
            <a:off x="2740409" y="2767281"/>
            <a:ext cx="3663182" cy="1323439"/>
          </a:xfrm>
          <a:prstGeom prst="rect">
            <a:avLst/>
          </a:prstGeom>
          <a:noFill/>
        </p:spPr>
        <p:txBody>
          <a:bodyPr wrap="none" rtlCol="0">
            <a:spAutoFit/>
          </a:bodyPr>
          <a:lstStyle/>
          <a:p>
            <a:r>
              <a:rPr lang="en-IN" sz="8000" dirty="0">
                <a:solidFill>
                  <a:schemeClr val="bg1"/>
                </a:solidFill>
                <a:latin typeface="Freestyle Script" pitchFamily="66" charset="0"/>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new.jpg"/>
          <p:cNvPicPr>
            <a:picLocks noChangeAspect="1"/>
          </p:cNvPicPr>
          <p:nvPr/>
        </p:nvPicPr>
        <p:blipFill>
          <a:blip r:embed="rId2"/>
          <a:srcRect l="1984" t="-1764" r="7746"/>
          <a:stretch>
            <a:fillRect/>
          </a:stretch>
        </p:blipFill>
        <p:spPr>
          <a:xfrm>
            <a:off x="490849" y="495000"/>
            <a:ext cx="8162302" cy="58680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12" name="Picture 11" descr="circle-cropped (3).png"/>
          <p:cNvPicPr>
            <a:picLocks noChangeAspect="1"/>
          </p:cNvPicPr>
          <p:nvPr/>
        </p:nvPicPr>
        <p:blipFill>
          <a:blip r:embed="rId3" cstate="print">
            <a:lum bright="-70000" contrast="-80000"/>
          </a:blip>
          <a:stretch>
            <a:fillRect/>
          </a:stretch>
        </p:blipFill>
        <p:spPr>
          <a:xfrm>
            <a:off x="3190500" y="2047500"/>
            <a:ext cx="2763000" cy="2763000"/>
          </a:xfrm>
          <a:prstGeom prst="rect">
            <a:avLst/>
          </a:prstGeom>
        </p:spPr>
      </p:pic>
      <p:sp>
        <p:nvSpPr>
          <p:cNvPr id="4" name="TextBox 3"/>
          <p:cNvSpPr txBox="1"/>
          <p:nvPr/>
        </p:nvSpPr>
        <p:spPr>
          <a:xfrm>
            <a:off x="2438400" y="1362670"/>
            <a:ext cx="4519186"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Project Objectives</a:t>
            </a:r>
          </a:p>
        </p:txBody>
      </p:sp>
      <p:sp>
        <p:nvSpPr>
          <p:cNvPr id="5" name="TextBox 4"/>
          <p:cNvSpPr txBox="1"/>
          <p:nvPr/>
        </p:nvSpPr>
        <p:spPr>
          <a:xfrm>
            <a:off x="1676400" y="2644676"/>
            <a:ext cx="6019800" cy="2308324"/>
          </a:xfrm>
          <a:prstGeom prst="rect">
            <a:avLst/>
          </a:prstGeom>
          <a:noFill/>
        </p:spPr>
        <p:txBody>
          <a:bodyPr wrap="square" rtlCol="0">
            <a:spAutoFit/>
          </a:bodyPr>
          <a:lstStyle/>
          <a:p>
            <a:pPr algn="ctr"/>
            <a:r>
              <a:rPr lang="en-IN" sz="2400" dirty="0">
                <a:solidFill>
                  <a:schemeClr val="bg1"/>
                </a:solidFill>
                <a:latin typeface="Times New Roman" pitchFamily="18" charset="0"/>
                <a:cs typeface="Times New Roman" pitchFamily="18" charset="0"/>
              </a:rPr>
              <a:t>Everyone battle with emotions due to different reasons. Ultimately everyone want to be happy.</a:t>
            </a:r>
          </a:p>
          <a:p>
            <a:pPr algn="ctr"/>
            <a:endParaRPr lang="en-IN" sz="2400" dirty="0">
              <a:solidFill>
                <a:schemeClr val="bg1"/>
              </a:solidFill>
              <a:latin typeface="Times New Roman" pitchFamily="18" charset="0"/>
              <a:cs typeface="Times New Roman" pitchFamily="18" charset="0"/>
            </a:endParaRPr>
          </a:p>
          <a:p>
            <a:pPr algn="ctr"/>
            <a:r>
              <a:rPr lang="en-IN" sz="2400" dirty="0">
                <a:solidFill>
                  <a:schemeClr val="bg1"/>
                </a:solidFill>
                <a:latin typeface="Times New Roman" pitchFamily="18" charset="0"/>
                <a:cs typeface="Times New Roman" pitchFamily="18" charset="0"/>
              </a:rPr>
              <a:t> Creating an application which can make a person happier by detecting the mood of a person using facial recognition techniques.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new.jpg"/>
          <p:cNvPicPr>
            <a:picLocks noChangeAspect="1"/>
          </p:cNvPicPr>
          <p:nvPr/>
        </p:nvPicPr>
        <p:blipFill>
          <a:blip r:embed="rId2"/>
          <a:srcRect l="1984" t="-1764" r="7746"/>
          <a:stretch>
            <a:fillRect/>
          </a:stretch>
        </p:blipFill>
        <p:spPr>
          <a:xfrm>
            <a:off x="490849" y="495000"/>
            <a:ext cx="8162302" cy="58680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12" name="Picture 11" descr="circle-cropped (3).png"/>
          <p:cNvPicPr>
            <a:picLocks noChangeAspect="1"/>
          </p:cNvPicPr>
          <p:nvPr/>
        </p:nvPicPr>
        <p:blipFill>
          <a:blip r:embed="rId3" cstate="print">
            <a:lum bright="-70000" contrast="-80000"/>
          </a:blip>
          <a:stretch>
            <a:fillRect/>
          </a:stretch>
        </p:blipFill>
        <p:spPr>
          <a:xfrm>
            <a:off x="3190500" y="2047500"/>
            <a:ext cx="2763000" cy="2763000"/>
          </a:xfrm>
          <a:prstGeom prst="rect">
            <a:avLst/>
          </a:prstGeom>
        </p:spPr>
      </p:pic>
      <p:sp>
        <p:nvSpPr>
          <p:cNvPr id="4" name="TextBox 3"/>
          <p:cNvSpPr txBox="1"/>
          <p:nvPr/>
        </p:nvSpPr>
        <p:spPr>
          <a:xfrm>
            <a:off x="3793582" y="1210270"/>
            <a:ext cx="1556837"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Scope</a:t>
            </a:r>
          </a:p>
        </p:txBody>
      </p:sp>
      <p:sp>
        <p:nvSpPr>
          <p:cNvPr id="5" name="TextBox 4"/>
          <p:cNvSpPr txBox="1"/>
          <p:nvPr/>
        </p:nvSpPr>
        <p:spPr>
          <a:xfrm>
            <a:off x="1981200" y="2895600"/>
            <a:ext cx="5454476" cy="1200329"/>
          </a:xfrm>
          <a:prstGeom prst="rect">
            <a:avLst/>
          </a:prstGeom>
          <a:noFill/>
        </p:spPr>
        <p:txBody>
          <a:bodyPr wrap="square" rtlCol="0">
            <a:spAutoFit/>
          </a:bodyPr>
          <a:lstStyle/>
          <a:p>
            <a:pPr algn="ctr"/>
            <a:r>
              <a:rPr lang="en-IN" sz="2400" dirty="0">
                <a:solidFill>
                  <a:schemeClr val="bg1"/>
                </a:solidFill>
                <a:latin typeface="Times New Roman" pitchFamily="18" charset="0"/>
                <a:cs typeface="Times New Roman" pitchFamily="18" charset="0"/>
              </a:rPr>
              <a:t>People with Internet access and have interest in Music irrespective of age group, gender, ethnicity and occasion.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new.jpg"/>
          <p:cNvPicPr>
            <a:picLocks noChangeAspect="1"/>
          </p:cNvPicPr>
          <p:nvPr/>
        </p:nvPicPr>
        <p:blipFill>
          <a:blip r:embed="rId2"/>
          <a:srcRect l="1984" t="-1764" r="7746"/>
          <a:stretch>
            <a:fillRect/>
          </a:stretch>
        </p:blipFill>
        <p:spPr>
          <a:xfrm>
            <a:off x="490849" y="495000"/>
            <a:ext cx="8162302" cy="58680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12" name="Picture 11" descr="circle-cropped (3).png"/>
          <p:cNvPicPr>
            <a:picLocks noChangeAspect="1"/>
          </p:cNvPicPr>
          <p:nvPr/>
        </p:nvPicPr>
        <p:blipFill>
          <a:blip r:embed="rId3" cstate="print">
            <a:lum bright="-70000" contrast="-80000"/>
          </a:blip>
          <a:stretch>
            <a:fillRect/>
          </a:stretch>
        </p:blipFill>
        <p:spPr>
          <a:xfrm>
            <a:off x="3190500" y="2047500"/>
            <a:ext cx="2763000" cy="2763000"/>
          </a:xfrm>
          <a:prstGeom prst="rect">
            <a:avLst/>
          </a:prstGeom>
        </p:spPr>
      </p:pic>
      <p:sp>
        <p:nvSpPr>
          <p:cNvPr id="4" name="TextBox 3"/>
          <p:cNvSpPr txBox="1"/>
          <p:nvPr/>
        </p:nvSpPr>
        <p:spPr>
          <a:xfrm>
            <a:off x="2879069" y="1219200"/>
            <a:ext cx="3385863"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Methodology</a:t>
            </a:r>
          </a:p>
        </p:txBody>
      </p:sp>
      <p:sp>
        <p:nvSpPr>
          <p:cNvPr id="5" name="TextBox 4"/>
          <p:cNvSpPr txBox="1"/>
          <p:nvPr/>
        </p:nvSpPr>
        <p:spPr>
          <a:xfrm>
            <a:off x="1949621" y="2438400"/>
            <a:ext cx="5365579" cy="1508105"/>
          </a:xfrm>
          <a:prstGeom prst="rect">
            <a:avLst/>
          </a:prstGeom>
          <a:noFill/>
        </p:spPr>
        <p:txBody>
          <a:bodyPr wrap="square" rtlCol="0">
            <a:spAutoFit/>
          </a:bodyPr>
          <a:lstStyle/>
          <a:p>
            <a:pPr algn="ctr"/>
            <a:r>
              <a:rPr lang="en-IN" sz="2300" dirty="0">
                <a:solidFill>
                  <a:schemeClr val="bg1"/>
                </a:solidFill>
                <a:latin typeface="Times New Roman" pitchFamily="18" charset="0"/>
                <a:cs typeface="Times New Roman" pitchFamily="18" charset="0"/>
              </a:rPr>
              <a:t>Viola Jones Algorithm is an object detection framework proposed in 2001 by Paul Viola and Michael Jones. This algorithm is primarily used for Face Detection.</a:t>
            </a:r>
          </a:p>
        </p:txBody>
      </p:sp>
      <p:graphicFrame>
        <p:nvGraphicFramePr>
          <p:cNvPr id="9" name="Diagram 8"/>
          <p:cNvGraphicFramePr/>
          <p:nvPr/>
        </p:nvGraphicFramePr>
        <p:xfrm>
          <a:off x="2571750" y="4292600"/>
          <a:ext cx="4000500" cy="1193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new.jpg"/>
          <p:cNvPicPr>
            <a:picLocks noChangeAspect="1"/>
          </p:cNvPicPr>
          <p:nvPr/>
        </p:nvPicPr>
        <p:blipFill>
          <a:blip r:embed="rId2"/>
          <a:srcRect l="1984" t="-1764" r="7746"/>
          <a:stretch>
            <a:fillRect/>
          </a:stretch>
        </p:blipFill>
        <p:spPr>
          <a:xfrm>
            <a:off x="490849" y="495000"/>
            <a:ext cx="8162302" cy="58680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12" name="Picture 11" descr="circle-cropped (3).png"/>
          <p:cNvPicPr>
            <a:picLocks noChangeAspect="1"/>
          </p:cNvPicPr>
          <p:nvPr/>
        </p:nvPicPr>
        <p:blipFill>
          <a:blip r:embed="rId3" cstate="print">
            <a:lum bright="-70000" contrast="-80000"/>
          </a:blip>
          <a:stretch>
            <a:fillRect/>
          </a:stretch>
        </p:blipFill>
        <p:spPr>
          <a:xfrm>
            <a:off x="3190500" y="2047500"/>
            <a:ext cx="2763000" cy="2763000"/>
          </a:xfrm>
          <a:prstGeom prst="rect">
            <a:avLst/>
          </a:prstGeom>
        </p:spPr>
      </p:pic>
      <p:sp>
        <p:nvSpPr>
          <p:cNvPr id="4" name="TextBox 3"/>
          <p:cNvSpPr txBox="1"/>
          <p:nvPr/>
        </p:nvSpPr>
        <p:spPr>
          <a:xfrm>
            <a:off x="2879069" y="1219200"/>
            <a:ext cx="3385863"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Methodology</a:t>
            </a:r>
          </a:p>
        </p:txBody>
      </p:sp>
      <p:sp>
        <p:nvSpPr>
          <p:cNvPr id="5" name="TextBox 4"/>
          <p:cNvSpPr txBox="1"/>
          <p:nvPr/>
        </p:nvSpPr>
        <p:spPr>
          <a:xfrm>
            <a:off x="1752600" y="2235637"/>
            <a:ext cx="6035589" cy="3631763"/>
          </a:xfrm>
          <a:prstGeom prst="rect">
            <a:avLst/>
          </a:prstGeom>
          <a:noFill/>
        </p:spPr>
        <p:txBody>
          <a:bodyPr wrap="square" rtlCol="0">
            <a:spAutoFit/>
          </a:bodyPr>
          <a:lstStyle/>
          <a:p>
            <a:r>
              <a:rPr lang="en-IN" sz="2300" dirty="0">
                <a:solidFill>
                  <a:schemeClr val="bg1"/>
                </a:solidFill>
                <a:latin typeface="Times New Roman" pitchFamily="18" charset="0"/>
                <a:cs typeface="Times New Roman" pitchFamily="18" charset="0"/>
              </a:rPr>
              <a:t>Fisher face classifier is one of the most widely</a:t>
            </a:r>
          </a:p>
          <a:p>
            <a:r>
              <a:rPr lang="en-IN" sz="2300" dirty="0">
                <a:solidFill>
                  <a:schemeClr val="bg1"/>
                </a:solidFill>
                <a:latin typeface="Times New Roman" pitchFamily="18" charset="0"/>
                <a:cs typeface="Times New Roman" pitchFamily="18" charset="0"/>
              </a:rPr>
              <a:t>used face mood detection technique</a:t>
            </a:r>
          </a:p>
          <a:p>
            <a:r>
              <a:rPr lang="en-IN" sz="2300" dirty="0">
                <a:solidFill>
                  <a:schemeClr val="bg1"/>
                </a:solidFill>
                <a:latin typeface="Times New Roman" pitchFamily="18" charset="0"/>
                <a:cs typeface="Times New Roman" pitchFamily="18" charset="0"/>
              </a:rPr>
              <a:t>because of it’s effort to maximize the separation</a:t>
            </a:r>
          </a:p>
          <a:p>
            <a:r>
              <a:rPr lang="en-IN" sz="2300" dirty="0">
                <a:solidFill>
                  <a:schemeClr val="bg1"/>
                </a:solidFill>
                <a:latin typeface="Times New Roman" pitchFamily="18" charset="0"/>
                <a:cs typeface="Times New Roman" pitchFamily="18" charset="0"/>
              </a:rPr>
              <a:t>between classes in the training process.</a:t>
            </a:r>
          </a:p>
          <a:p>
            <a:endParaRPr lang="en-IN" sz="2300" dirty="0">
              <a:solidFill>
                <a:schemeClr val="bg1"/>
              </a:solidFill>
              <a:latin typeface="Times New Roman" pitchFamily="18" charset="0"/>
              <a:cs typeface="Times New Roman" pitchFamily="18" charset="0"/>
            </a:endParaRPr>
          </a:p>
          <a:p>
            <a:r>
              <a:rPr lang="en-IN" sz="2300" dirty="0">
                <a:solidFill>
                  <a:schemeClr val="bg1"/>
                </a:solidFill>
                <a:latin typeface="Times New Roman" pitchFamily="18" charset="0"/>
                <a:cs typeface="Times New Roman" pitchFamily="18" charset="0"/>
              </a:rPr>
              <a:t>This classifier is based on Linear Discriminant Analysis, a supervised technique.</a:t>
            </a:r>
          </a:p>
          <a:p>
            <a:endParaRPr lang="en-IN" sz="2300" dirty="0">
              <a:solidFill>
                <a:schemeClr val="bg1"/>
              </a:solidFill>
              <a:latin typeface="Times New Roman" pitchFamily="18" charset="0"/>
              <a:cs typeface="Times New Roman" pitchFamily="18" charset="0"/>
            </a:endParaRPr>
          </a:p>
          <a:p>
            <a:r>
              <a:rPr lang="en-IN" sz="2300" dirty="0">
                <a:solidFill>
                  <a:schemeClr val="bg1"/>
                </a:solidFill>
                <a:latin typeface="Times New Roman" pitchFamily="18" charset="0"/>
                <a:cs typeface="Times New Roman" pitchFamily="18" charset="0"/>
              </a:rPr>
              <a:t>Recognizer will be trained with numerous samples.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new.jpg"/>
          <p:cNvPicPr>
            <a:picLocks noChangeAspect="1"/>
          </p:cNvPicPr>
          <p:nvPr/>
        </p:nvPicPr>
        <p:blipFill>
          <a:blip r:embed="rId2"/>
          <a:srcRect l="1984" t="-1764" r="7746"/>
          <a:stretch>
            <a:fillRect/>
          </a:stretch>
        </p:blipFill>
        <p:spPr>
          <a:xfrm>
            <a:off x="490849" y="495000"/>
            <a:ext cx="8162302" cy="58680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12" name="Picture 11" descr="circle-cropped (3).png"/>
          <p:cNvPicPr>
            <a:picLocks noChangeAspect="1"/>
          </p:cNvPicPr>
          <p:nvPr/>
        </p:nvPicPr>
        <p:blipFill>
          <a:blip r:embed="rId3" cstate="print">
            <a:lum bright="-70000" contrast="-80000"/>
          </a:blip>
          <a:stretch>
            <a:fillRect/>
          </a:stretch>
        </p:blipFill>
        <p:spPr>
          <a:xfrm>
            <a:off x="3190500" y="2047500"/>
            <a:ext cx="2763000" cy="2763000"/>
          </a:xfrm>
          <a:prstGeom prst="rect">
            <a:avLst/>
          </a:prstGeom>
        </p:spPr>
      </p:pic>
      <p:sp>
        <p:nvSpPr>
          <p:cNvPr id="4" name="TextBox 3"/>
          <p:cNvSpPr txBox="1"/>
          <p:nvPr/>
        </p:nvSpPr>
        <p:spPr>
          <a:xfrm>
            <a:off x="2879069" y="1219200"/>
            <a:ext cx="3385863"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Methodology</a:t>
            </a:r>
          </a:p>
        </p:txBody>
      </p:sp>
      <p:sp>
        <p:nvSpPr>
          <p:cNvPr id="6" name="TextBox 5"/>
          <p:cNvSpPr txBox="1"/>
          <p:nvPr/>
        </p:nvSpPr>
        <p:spPr>
          <a:xfrm>
            <a:off x="1752600" y="2584609"/>
            <a:ext cx="5970933" cy="2215991"/>
          </a:xfrm>
          <a:prstGeom prst="rect">
            <a:avLst/>
          </a:prstGeom>
          <a:noFill/>
        </p:spPr>
        <p:txBody>
          <a:bodyPr wrap="square" rtlCol="0">
            <a:spAutoFit/>
          </a:bodyPr>
          <a:lstStyle/>
          <a:p>
            <a:r>
              <a:rPr lang="en-IN" sz="2300" dirty="0">
                <a:solidFill>
                  <a:schemeClr val="bg1"/>
                </a:solidFill>
                <a:latin typeface="Times New Roman" pitchFamily="18" charset="0"/>
                <a:cs typeface="Times New Roman" pitchFamily="18" charset="0"/>
              </a:rPr>
              <a:t>HTML will be used for creating web page with a user friendly interface.</a:t>
            </a:r>
          </a:p>
          <a:p>
            <a:endParaRPr lang="en-IN" sz="2300" dirty="0">
              <a:solidFill>
                <a:schemeClr val="bg1"/>
              </a:solidFill>
              <a:latin typeface="Times New Roman" pitchFamily="18" charset="0"/>
              <a:cs typeface="Times New Roman" pitchFamily="18" charset="0"/>
            </a:endParaRPr>
          </a:p>
          <a:p>
            <a:r>
              <a:rPr lang="en-IN" sz="2300" dirty="0">
                <a:solidFill>
                  <a:schemeClr val="bg1"/>
                </a:solidFill>
                <a:latin typeface="Times New Roman" pitchFamily="18" charset="0"/>
                <a:cs typeface="Times New Roman" pitchFamily="18" charset="0"/>
              </a:rPr>
              <a:t>PHP will be used for connecting database.</a:t>
            </a:r>
          </a:p>
          <a:p>
            <a:endParaRPr lang="en-IN" sz="2300" dirty="0">
              <a:solidFill>
                <a:schemeClr val="bg1"/>
              </a:solidFill>
              <a:latin typeface="Times New Roman" pitchFamily="18" charset="0"/>
              <a:cs typeface="Times New Roman" pitchFamily="18" charset="0"/>
            </a:endParaRPr>
          </a:p>
          <a:p>
            <a:r>
              <a:rPr lang="en-IN" sz="2300" dirty="0">
                <a:solidFill>
                  <a:schemeClr val="bg1"/>
                </a:solidFill>
                <a:latin typeface="Times New Roman" pitchFamily="18" charset="0"/>
                <a:cs typeface="Times New Roman" pitchFamily="18" charset="0"/>
              </a:rPr>
              <a:t>CSS will be used for styling the web page.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new.jpg"/>
          <p:cNvPicPr>
            <a:picLocks noChangeAspect="1"/>
          </p:cNvPicPr>
          <p:nvPr/>
        </p:nvPicPr>
        <p:blipFill>
          <a:blip r:embed="rId2"/>
          <a:srcRect l="1984" t="-1764" r="7746"/>
          <a:stretch>
            <a:fillRect/>
          </a:stretch>
        </p:blipFill>
        <p:spPr>
          <a:xfrm>
            <a:off x="490849" y="495000"/>
            <a:ext cx="8162302" cy="58680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12" name="Picture 11" descr="circle-cropped (3).png"/>
          <p:cNvPicPr>
            <a:picLocks noChangeAspect="1"/>
          </p:cNvPicPr>
          <p:nvPr/>
        </p:nvPicPr>
        <p:blipFill>
          <a:blip r:embed="rId3" cstate="print">
            <a:lum bright="-70000" contrast="-80000"/>
          </a:blip>
          <a:stretch>
            <a:fillRect/>
          </a:stretch>
        </p:blipFill>
        <p:spPr>
          <a:xfrm>
            <a:off x="3190500" y="2047500"/>
            <a:ext cx="2763000" cy="2763000"/>
          </a:xfrm>
          <a:prstGeom prst="rect">
            <a:avLst/>
          </a:prstGeom>
        </p:spPr>
      </p:pic>
      <p:sp>
        <p:nvSpPr>
          <p:cNvPr id="5" name="TextBox 4"/>
          <p:cNvSpPr txBox="1"/>
          <p:nvPr/>
        </p:nvSpPr>
        <p:spPr>
          <a:xfrm>
            <a:off x="2040698" y="219670"/>
            <a:ext cx="5062604" cy="923330"/>
          </a:xfrm>
          <a:prstGeom prst="rect">
            <a:avLst/>
          </a:prstGeom>
          <a:noFill/>
        </p:spPr>
        <p:txBody>
          <a:bodyPr wrap="none" rtlCol="0">
            <a:spAutoFit/>
          </a:bodyPr>
          <a:lstStyle/>
          <a:p>
            <a:pPr algn="ctr"/>
            <a:r>
              <a:rPr lang="en-IN" sz="5400" dirty="0">
                <a:solidFill>
                  <a:schemeClr val="bg1"/>
                </a:solidFill>
                <a:latin typeface="Monotype Corsiva" pitchFamily="66" charset="0"/>
                <a:cs typeface="Times New Roman" pitchFamily="18" charset="0"/>
              </a:rPr>
              <a:t>System Architecture</a:t>
            </a:r>
          </a:p>
        </p:txBody>
      </p:sp>
      <p:sp>
        <p:nvSpPr>
          <p:cNvPr id="6" name="Rounded Rectangle 5"/>
          <p:cNvSpPr/>
          <p:nvPr/>
        </p:nvSpPr>
        <p:spPr>
          <a:xfrm>
            <a:off x="3366466" y="1514476"/>
            <a:ext cx="2725360" cy="357190"/>
          </a:xfrm>
          <a:prstGeom prst="roundRect">
            <a:avLst/>
          </a:prstGeom>
          <a:noFill/>
          <a:ln w="19050">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b="1" dirty="0">
                <a:solidFill>
                  <a:schemeClr val="bg1">
                    <a:lumMod val="95000"/>
                  </a:schemeClr>
                </a:solidFill>
                <a:latin typeface="Comic Sans MS" pitchFamily="66" charset="0"/>
              </a:rPr>
              <a:t>Browser</a:t>
            </a:r>
          </a:p>
        </p:txBody>
      </p:sp>
      <p:sp>
        <p:nvSpPr>
          <p:cNvPr id="7" name="Rounded Rectangle 6"/>
          <p:cNvSpPr/>
          <p:nvPr/>
        </p:nvSpPr>
        <p:spPr>
          <a:xfrm>
            <a:off x="2478849" y="1371600"/>
            <a:ext cx="4500594" cy="785818"/>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IN" sz="1000" b="1" dirty="0">
                <a:solidFill>
                  <a:schemeClr val="bg1">
                    <a:lumMod val="65000"/>
                  </a:schemeClr>
                </a:solidFill>
                <a:latin typeface="Times New Roman" pitchFamily="18" charset="0"/>
                <a:cs typeface="Times New Roman" pitchFamily="18" charset="0"/>
              </a:rPr>
              <a:t>VIEW</a:t>
            </a:r>
            <a:endParaRPr lang="en-IN" b="1" dirty="0">
              <a:solidFill>
                <a:schemeClr val="bg1">
                  <a:lumMod val="65000"/>
                </a:schemeClr>
              </a:solidFill>
              <a:latin typeface="Times New Roman" pitchFamily="18" charset="0"/>
              <a:cs typeface="Times New Roman" pitchFamily="18" charset="0"/>
            </a:endParaRPr>
          </a:p>
        </p:txBody>
      </p:sp>
      <p:sp>
        <p:nvSpPr>
          <p:cNvPr id="8" name="Rounded Rectangle 7"/>
          <p:cNvSpPr/>
          <p:nvPr/>
        </p:nvSpPr>
        <p:spPr>
          <a:xfrm>
            <a:off x="2371692" y="2514608"/>
            <a:ext cx="4714908" cy="1928826"/>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IN" sz="1200" b="1" dirty="0">
                <a:solidFill>
                  <a:schemeClr val="bg1">
                    <a:lumMod val="65000"/>
                  </a:schemeClr>
                </a:solidFill>
                <a:latin typeface="Times New Roman" pitchFamily="18" charset="0"/>
                <a:cs typeface="Times New Roman" pitchFamily="18" charset="0"/>
              </a:rPr>
              <a:t>Controller</a:t>
            </a:r>
            <a:endParaRPr lang="en-IN" dirty="0"/>
          </a:p>
        </p:txBody>
      </p:sp>
      <p:sp>
        <p:nvSpPr>
          <p:cNvPr id="9" name="Rounded Rectangle 8"/>
          <p:cNvSpPr/>
          <p:nvPr/>
        </p:nvSpPr>
        <p:spPr>
          <a:xfrm>
            <a:off x="2405026" y="4729186"/>
            <a:ext cx="4648240" cy="1000132"/>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IN" sz="1200" b="1" dirty="0">
                <a:solidFill>
                  <a:schemeClr val="bg1">
                    <a:lumMod val="65000"/>
                  </a:schemeClr>
                </a:solidFill>
                <a:latin typeface="Times New Roman" pitchFamily="18" charset="0"/>
                <a:cs typeface="Times New Roman" pitchFamily="18" charset="0"/>
              </a:rPr>
              <a:t>Model</a:t>
            </a:r>
            <a:endParaRPr lang="en-IN" sz="1050" dirty="0"/>
          </a:p>
        </p:txBody>
      </p:sp>
      <p:sp>
        <p:nvSpPr>
          <p:cNvPr id="10" name="Rounded Rectangle 9"/>
          <p:cNvSpPr/>
          <p:nvPr/>
        </p:nvSpPr>
        <p:spPr>
          <a:xfrm>
            <a:off x="2886052" y="2871798"/>
            <a:ext cx="771524" cy="357190"/>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solidFill>
                  <a:schemeClr val="bg1">
                    <a:lumMod val="95000"/>
                  </a:schemeClr>
                </a:solidFill>
                <a:latin typeface="Comic Sans MS" pitchFamily="66" charset="0"/>
              </a:rPr>
              <a:t>Login/</a:t>
            </a:r>
          </a:p>
          <a:p>
            <a:pPr algn="ctr"/>
            <a:r>
              <a:rPr lang="en-IN" sz="1000" b="1" dirty="0">
                <a:solidFill>
                  <a:schemeClr val="bg1">
                    <a:lumMod val="95000"/>
                  </a:schemeClr>
                </a:solidFill>
                <a:latin typeface="Comic Sans MS" pitchFamily="66" charset="0"/>
              </a:rPr>
              <a:t>Signup</a:t>
            </a:r>
            <a:endParaRPr lang="en-IN" sz="1000" dirty="0"/>
          </a:p>
        </p:txBody>
      </p:sp>
      <p:sp>
        <p:nvSpPr>
          <p:cNvPr id="13" name="Rounded Rectangle 12"/>
          <p:cNvSpPr/>
          <p:nvPr/>
        </p:nvSpPr>
        <p:spPr>
          <a:xfrm>
            <a:off x="2657444" y="3657616"/>
            <a:ext cx="1214446" cy="285752"/>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solidFill>
                  <a:schemeClr val="bg1">
                    <a:lumMod val="95000"/>
                  </a:schemeClr>
                </a:solidFill>
                <a:latin typeface="Comic Sans MS" pitchFamily="66" charset="0"/>
              </a:rPr>
              <a:t>Authentication</a:t>
            </a:r>
            <a:endParaRPr lang="en-IN" sz="1000" dirty="0"/>
          </a:p>
        </p:txBody>
      </p:sp>
      <p:sp>
        <p:nvSpPr>
          <p:cNvPr id="14" name="Rounded Rectangle 13"/>
          <p:cNvSpPr/>
          <p:nvPr/>
        </p:nvSpPr>
        <p:spPr>
          <a:xfrm>
            <a:off x="4300518" y="2800360"/>
            <a:ext cx="914400" cy="285752"/>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solidFill>
                  <a:schemeClr val="bg1">
                    <a:lumMod val="95000"/>
                  </a:schemeClr>
                </a:solidFill>
                <a:latin typeface="Comic Sans MS" pitchFamily="66" charset="0"/>
              </a:rPr>
              <a:t>Home Page</a:t>
            </a:r>
            <a:endParaRPr lang="en-IN" sz="1000" dirty="0"/>
          </a:p>
        </p:txBody>
      </p:sp>
      <p:sp>
        <p:nvSpPr>
          <p:cNvPr id="15" name="Rounded Rectangle 14"/>
          <p:cNvSpPr/>
          <p:nvPr/>
        </p:nvSpPr>
        <p:spPr>
          <a:xfrm>
            <a:off x="4157642" y="3729054"/>
            <a:ext cx="1357322" cy="214314"/>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solidFill>
                  <a:schemeClr val="bg1">
                    <a:lumMod val="95000"/>
                  </a:schemeClr>
                </a:solidFill>
                <a:latin typeface="Comic Sans MS" pitchFamily="66" charset="0"/>
              </a:rPr>
              <a:t>Image Capture</a:t>
            </a:r>
            <a:endParaRPr lang="en-IN" sz="1000" dirty="0"/>
          </a:p>
        </p:txBody>
      </p:sp>
      <p:sp>
        <p:nvSpPr>
          <p:cNvPr id="16" name="Rounded Rectangle 15"/>
          <p:cNvSpPr/>
          <p:nvPr/>
        </p:nvSpPr>
        <p:spPr>
          <a:xfrm>
            <a:off x="5800716" y="2800360"/>
            <a:ext cx="1071570" cy="357190"/>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solidFill>
                  <a:schemeClr val="bg1">
                    <a:lumMod val="95000"/>
                  </a:schemeClr>
                </a:solidFill>
                <a:latin typeface="Comic Sans MS" pitchFamily="66" charset="0"/>
              </a:rPr>
              <a:t>Playlist</a:t>
            </a:r>
          </a:p>
          <a:p>
            <a:pPr algn="ctr"/>
            <a:r>
              <a:rPr lang="en-IN" sz="1000" b="1" dirty="0">
                <a:solidFill>
                  <a:schemeClr val="bg1">
                    <a:lumMod val="95000"/>
                  </a:schemeClr>
                </a:solidFill>
                <a:latin typeface="Comic Sans MS" pitchFamily="66" charset="0"/>
              </a:rPr>
              <a:t>Recommender</a:t>
            </a:r>
            <a:endParaRPr lang="en-IN" sz="1000" dirty="0"/>
          </a:p>
        </p:txBody>
      </p:sp>
      <p:sp>
        <p:nvSpPr>
          <p:cNvPr id="17" name="Rounded Rectangle 16"/>
          <p:cNvSpPr/>
          <p:nvPr/>
        </p:nvSpPr>
        <p:spPr>
          <a:xfrm>
            <a:off x="5872154" y="3657616"/>
            <a:ext cx="985838" cy="357190"/>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solidFill>
                  <a:schemeClr val="bg1">
                    <a:lumMod val="95000"/>
                  </a:schemeClr>
                </a:solidFill>
                <a:latin typeface="Comic Sans MS" pitchFamily="66" charset="0"/>
              </a:rPr>
              <a:t>Algorithm</a:t>
            </a:r>
            <a:endParaRPr lang="en-IN" sz="1000" dirty="0"/>
          </a:p>
        </p:txBody>
      </p:sp>
      <p:sp>
        <p:nvSpPr>
          <p:cNvPr id="18" name="Rounded Rectangle 17"/>
          <p:cNvSpPr/>
          <p:nvPr/>
        </p:nvSpPr>
        <p:spPr>
          <a:xfrm>
            <a:off x="3800452" y="4943500"/>
            <a:ext cx="1785950" cy="357190"/>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lumMod val="95000"/>
                  </a:schemeClr>
                </a:solidFill>
                <a:latin typeface="Comic Sans MS" pitchFamily="66" charset="0"/>
              </a:rPr>
              <a:t>SQL Database</a:t>
            </a:r>
            <a:endParaRPr lang="en-IN" sz="1000" dirty="0"/>
          </a:p>
        </p:txBody>
      </p:sp>
      <p:cxnSp>
        <p:nvCxnSpPr>
          <p:cNvPr id="19" name="Straight Arrow Connector 18"/>
          <p:cNvCxnSpPr/>
          <p:nvPr/>
        </p:nvCxnSpPr>
        <p:spPr>
          <a:xfrm rot="16200000" flipH="1">
            <a:off x="5836436" y="3407583"/>
            <a:ext cx="500065" cy="1"/>
          </a:xfrm>
          <a:prstGeom prst="straightConnector1">
            <a:avLst/>
          </a:prstGeom>
          <a:ln w="15875">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5400000">
            <a:off x="2979709" y="4335483"/>
            <a:ext cx="785818" cy="1588"/>
          </a:xfrm>
          <a:prstGeom prst="straightConnector1">
            <a:avLst/>
          </a:prstGeom>
          <a:ln w="15875">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5400000" flipH="1" flipV="1">
            <a:off x="5550683" y="2335219"/>
            <a:ext cx="928694" cy="1588"/>
          </a:xfrm>
          <a:prstGeom prst="straightConnector1">
            <a:avLst/>
          </a:prstGeom>
          <a:ln w="158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16200000" flipH="1">
            <a:off x="3018209" y="3439728"/>
            <a:ext cx="428626" cy="7149"/>
          </a:xfrm>
          <a:prstGeom prst="straightConnector1">
            <a:avLst/>
          </a:prstGeom>
          <a:ln w="158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3" name="Shape 54"/>
          <p:cNvCxnSpPr>
            <a:stCxn id="13" idx="3"/>
            <a:endCxn id="14" idx="1"/>
          </p:cNvCxnSpPr>
          <p:nvPr/>
        </p:nvCxnSpPr>
        <p:spPr>
          <a:xfrm flipV="1">
            <a:off x="3871890" y="2943236"/>
            <a:ext cx="428628" cy="857256"/>
          </a:xfrm>
          <a:prstGeom prst="bentConnector3">
            <a:avLst>
              <a:gd name="adj1" fmla="val 50000"/>
            </a:avLst>
          </a:prstGeom>
          <a:ln w="158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rot="5400000">
            <a:off x="4407675" y="3407583"/>
            <a:ext cx="642942" cy="1588"/>
          </a:xfrm>
          <a:prstGeom prst="straightConnector1">
            <a:avLst/>
          </a:prstGeom>
          <a:ln w="158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5400000">
            <a:off x="3014634" y="2371732"/>
            <a:ext cx="1000132" cy="1588"/>
          </a:xfrm>
          <a:prstGeom prst="straightConnector1">
            <a:avLst/>
          </a:prstGeom>
          <a:ln w="158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5400000">
            <a:off x="3908403" y="2336013"/>
            <a:ext cx="928694" cy="1588"/>
          </a:xfrm>
          <a:prstGeom prst="straightConnector1">
            <a:avLst/>
          </a:prstGeom>
          <a:ln w="158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7" name="Shape 26"/>
          <p:cNvCxnSpPr>
            <a:stCxn id="17" idx="2"/>
            <a:endCxn id="18" idx="3"/>
          </p:cNvCxnSpPr>
          <p:nvPr/>
        </p:nvCxnSpPr>
        <p:spPr>
          <a:xfrm rot="5400000">
            <a:off x="5422094" y="4179115"/>
            <a:ext cx="1107289" cy="778671"/>
          </a:xfrm>
          <a:prstGeom prst="bentConnector2">
            <a:avLst/>
          </a:prstGeom>
          <a:ln w="15875">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5" idx="3"/>
            <a:endCxn id="17" idx="1"/>
          </p:cNvCxnSpPr>
          <p:nvPr/>
        </p:nvCxnSpPr>
        <p:spPr>
          <a:xfrm>
            <a:off x="5514964" y="3836211"/>
            <a:ext cx="357190" cy="1588"/>
          </a:xfrm>
          <a:prstGeom prst="straightConnector1">
            <a:avLst/>
          </a:prstGeom>
          <a:ln w="158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5400000">
            <a:off x="4799790" y="4442640"/>
            <a:ext cx="1000132" cy="1588"/>
          </a:xfrm>
          <a:prstGeom prst="straightConnector1">
            <a:avLst/>
          </a:prstGeom>
          <a:ln w="15875">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57472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190</TotalTime>
  <Words>473</Words>
  <Application>Microsoft Office PowerPoint</Application>
  <PresentationFormat>On-screen Show (4:3)</PresentationFormat>
  <Paragraphs>83</Paragraphs>
  <Slides>38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Baskerville Old Face</vt:lpstr>
      <vt:lpstr>Calibri</vt:lpstr>
      <vt:lpstr>Comic Sans MS</vt:lpstr>
      <vt:lpstr>Freestyle Script</vt:lpstr>
      <vt:lpstr>Monotype Corsiva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(sad)</vt:lpstr>
      <vt:lpstr>(angry)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User Interface</vt:lpstr>
      <vt:lpstr>Login page</vt:lpstr>
      <vt:lpstr>Registration page</vt:lpstr>
      <vt:lpstr>User Choice page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HP</dc:creator>
  <cp:lastModifiedBy>sahera begum</cp:lastModifiedBy>
  <cp:revision>32</cp:revision>
  <dcterms:created xsi:type="dcterms:W3CDTF">2006-08-16T00:00:00Z</dcterms:created>
  <dcterms:modified xsi:type="dcterms:W3CDTF">2021-07-09T08:02:55Z</dcterms:modified>
</cp:coreProperties>
</file>